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21"/>
  </p:notesMasterIdLst>
  <p:handoutMasterIdLst>
    <p:handoutMasterId r:id="rId22"/>
  </p:handoutMasterIdLst>
  <p:sldIdLst>
    <p:sldId id="301" r:id="rId2"/>
    <p:sldId id="302" r:id="rId3"/>
    <p:sldId id="304" r:id="rId4"/>
    <p:sldId id="300" r:id="rId5"/>
    <p:sldId id="293" r:id="rId6"/>
    <p:sldId id="303" r:id="rId7"/>
    <p:sldId id="294" r:id="rId8"/>
    <p:sldId id="310" r:id="rId9"/>
    <p:sldId id="309" r:id="rId10"/>
    <p:sldId id="296" r:id="rId11"/>
    <p:sldId id="297" r:id="rId12"/>
    <p:sldId id="311" r:id="rId13"/>
    <p:sldId id="306" r:id="rId14"/>
    <p:sldId id="312" r:id="rId15"/>
    <p:sldId id="298" r:id="rId16"/>
    <p:sldId id="313" r:id="rId17"/>
    <p:sldId id="314" r:id="rId18"/>
    <p:sldId id="315" r:id="rId19"/>
    <p:sldId id="305" r:id="rId20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5" autoAdjust="0"/>
  </p:normalViewPr>
  <p:slideViewPr>
    <p:cSldViewPr>
      <p:cViewPr varScale="1">
        <p:scale>
          <a:sx n="109" d="100"/>
          <a:sy n="109" d="100"/>
        </p:scale>
        <p:origin x="-1680" y="-84"/>
      </p:cViewPr>
      <p:guideLst>
        <p:guide orient="horz" pos="1013"/>
        <p:guide orient="horz" pos="3871"/>
        <p:guide pos="2880"/>
        <p:guide pos="310"/>
        <p:guide pos="549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626" y="-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F393C-6EC8-45EA-8A7B-CAE425F76153}" type="datetimeFigureOut">
              <a:rPr lang="nl-NL" smtClean="0"/>
              <a:pPr/>
              <a:t>30-3-2017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7E2F9-E7B3-403F-BF57-C22921875C4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4819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C0B33-3943-42F1-973C-9CDD51C76BBD}" type="datetimeFigureOut">
              <a:rPr lang="nl-NL" smtClean="0"/>
              <a:pPr/>
              <a:t>30-3-2017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381A9-0C9E-4D3A-A28B-AC4E168A57BC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7063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Likelihood</a:t>
            </a:r>
            <a:r>
              <a:rPr lang="nl-NL" dirty="0" smtClean="0"/>
              <a:t> ratio test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381A9-0C9E-4D3A-A28B-AC4E168A57BC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827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met ruimte voor eigen f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ep 30"/>
          <p:cNvGrpSpPr/>
          <p:nvPr userDrawn="1"/>
        </p:nvGrpSpPr>
        <p:grpSpPr>
          <a:xfrm>
            <a:off x="0" y="0"/>
            <a:ext cx="701484" cy="6858000"/>
            <a:chOff x="0" y="0"/>
            <a:chExt cx="701484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5" name="Groep 8"/>
            <p:cNvGrpSpPr/>
            <p:nvPr userDrawn="1"/>
          </p:nvGrpSpPr>
          <p:grpSpPr>
            <a:xfrm>
              <a:off x="182563" y="163513"/>
              <a:ext cx="425450" cy="1447800"/>
              <a:chOff x="182563" y="163513"/>
              <a:chExt cx="425450" cy="1447800"/>
            </a:xfrm>
          </p:grpSpPr>
          <p:sp>
            <p:nvSpPr>
              <p:cNvPr id="11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0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4226310B-CD62-4476-A0F7-9F762B93C351}" type="datetime4">
              <a:rPr lang="nl-NL" noProof="1" smtClean="0"/>
              <a:pPr/>
              <a:t>30 maart 2017</a:t>
            </a:fld>
            <a:endParaRPr lang="nl-NL" noProof="1"/>
          </a:p>
        </p:txBody>
      </p:sp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  <p:grpSp>
        <p:nvGrpSpPr>
          <p:cNvPr id="34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5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5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6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 me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r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836000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3603786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jaar / subtitel</a:t>
            </a:r>
            <a:endParaRPr lang="nl-NL" noProof="1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87100" y="635700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750" b="1">
                <a:solidFill>
                  <a:schemeClr val="bg1"/>
                </a:solidFill>
              </a:defRPr>
            </a:lvl1pPr>
          </a:lstStyle>
          <a:p>
            <a:fld id="{AE55C517-0BEC-46AF-A009-46288DC1401A}" type="datetime4">
              <a:rPr lang="nl-NL" noProof="1" smtClean="0"/>
              <a:pPr/>
              <a:t>30 maart 2017</a:t>
            </a:fld>
            <a:endParaRPr lang="nl-NL" noProof="1"/>
          </a:p>
        </p:txBody>
      </p:sp>
      <p:grpSp>
        <p:nvGrpSpPr>
          <p:cNvPr id="31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3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ussen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 userDrawn="1"/>
        </p:nvGrpSpPr>
        <p:grpSpPr bwMode="auto">
          <a:xfrm>
            <a:off x="0" y="1588"/>
            <a:ext cx="9144000" cy="6854825"/>
            <a:chOff x="0" y="1"/>
            <a:chExt cx="5760" cy="4318"/>
          </a:xfrm>
        </p:grpSpPr>
        <p:sp>
          <p:nvSpPr>
            <p:cNvPr id="9" name="Rectangle 5"/>
            <p:cNvSpPr>
              <a:spLocks noSelect="1" noChangeArrowheads="1"/>
            </p:cNvSpPr>
            <p:nvPr/>
          </p:nvSpPr>
          <p:spPr bwMode="auto">
            <a:xfrm>
              <a:off x="4" y="1"/>
              <a:ext cx="5756" cy="431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Rectangle 6"/>
            <p:cNvSpPr>
              <a:spLocks noSelect="1" noChangeArrowheads="1"/>
            </p:cNvSpPr>
            <p:nvPr/>
          </p:nvSpPr>
          <p:spPr bwMode="auto">
            <a:xfrm>
              <a:off x="0" y="1"/>
              <a:ext cx="496" cy="431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Freeform 7"/>
            <p:cNvSpPr>
              <a:spLocks noSelect="1"/>
            </p:cNvSpPr>
            <p:nvPr/>
          </p:nvSpPr>
          <p:spPr bwMode="auto">
            <a:xfrm>
              <a:off x="115" y="747"/>
              <a:ext cx="268" cy="268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8"/>
            <p:cNvSpPr>
              <a:spLocks noSelect="1"/>
            </p:cNvSpPr>
            <p:nvPr/>
          </p:nvSpPr>
          <p:spPr bwMode="auto">
            <a:xfrm>
              <a:off x="115" y="103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9"/>
            <p:cNvSpPr>
              <a:spLocks noSelect="1"/>
            </p:cNvSpPr>
            <p:nvPr/>
          </p:nvSpPr>
          <p:spPr bwMode="auto">
            <a:xfrm>
              <a:off x="115" y="425"/>
              <a:ext cx="268" cy="268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981045" y="1758949"/>
            <a:ext cx="7344000" cy="1039967"/>
          </a:xfrm>
        </p:spPr>
        <p:txBody>
          <a:bodyPr anchor="t" anchorCtr="0"/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nl-NL" noProof="1" smtClean="0"/>
              <a:t>Titel</a:t>
            </a:r>
            <a:endParaRPr lang="nl-NL" noProof="1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981045" y="2752261"/>
            <a:ext cx="7344000" cy="1752600"/>
          </a:xfrm>
        </p:spPr>
        <p:txBody>
          <a:bodyPr/>
          <a:lstStyle>
            <a:lvl1pPr marL="0" indent="0" algn="l">
              <a:buNone/>
              <a:defRPr sz="35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noProof="1" smtClean="0"/>
              <a:t>Subtitel</a:t>
            </a:r>
            <a:endParaRPr lang="nl-NL" noProof="1"/>
          </a:p>
        </p:txBody>
      </p:sp>
      <p:grpSp>
        <p:nvGrpSpPr>
          <p:cNvPr id="31" name="Group 4"/>
          <p:cNvGrpSpPr>
            <a:grpSpLocks noChangeAspect="1"/>
          </p:cNvGrpSpPr>
          <p:nvPr userDrawn="1"/>
        </p:nvGrpSpPr>
        <p:grpSpPr bwMode="auto">
          <a:xfrm>
            <a:off x="1017588" y="182563"/>
            <a:ext cx="1725613" cy="579438"/>
            <a:chOff x="641" y="115"/>
            <a:chExt cx="1087" cy="365"/>
          </a:xfrm>
        </p:grpSpPr>
        <p:sp>
          <p:nvSpPr>
            <p:cNvPr id="33" name="Freeform 5"/>
            <p:cNvSpPr>
              <a:spLocks noSelect="1" noEditPoints="1"/>
            </p:cNvSpPr>
            <p:nvPr/>
          </p:nvSpPr>
          <p:spPr bwMode="auto">
            <a:xfrm>
              <a:off x="641" y="333"/>
              <a:ext cx="147" cy="144"/>
            </a:xfrm>
            <a:custGeom>
              <a:avLst/>
              <a:gdLst/>
              <a:ahLst/>
              <a:cxnLst>
                <a:cxn ang="0">
                  <a:pos x="95" y="89"/>
                </a:cxn>
                <a:cxn ang="0">
                  <a:pos x="73" y="31"/>
                </a:cxn>
                <a:cxn ang="0">
                  <a:pos x="51" y="89"/>
                </a:cxn>
                <a:cxn ang="0">
                  <a:pos x="95" y="89"/>
                </a:cxn>
                <a:cxn ang="0">
                  <a:pos x="63" y="0"/>
                </a:cxn>
                <a:cxn ang="0">
                  <a:pos x="85" y="0"/>
                </a:cxn>
                <a:cxn ang="0">
                  <a:pos x="147" y="144"/>
                </a:cxn>
                <a:cxn ang="0">
                  <a:pos x="118" y="144"/>
                </a:cxn>
                <a:cxn ang="0">
                  <a:pos x="104" y="111"/>
                </a:cxn>
                <a:cxn ang="0">
                  <a:pos x="42" y="111"/>
                </a:cxn>
                <a:cxn ang="0">
                  <a:pos x="29" y="144"/>
                </a:cxn>
                <a:cxn ang="0">
                  <a:pos x="0" y="144"/>
                </a:cxn>
                <a:cxn ang="0">
                  <a:pos x="63" y="0"/>
                </a:cxn>
              </a:cxnLst>
              <a:rect l="0" t="0" r="r" b="b"/>
              <a:pathLst>
                <a:path w="147" h="144">
                  <a:moveTo>
                    <a:pt x="95" y="89"/>
                  </a:moveTo>
                  <a:lnTo>
                    <a:pt x="73" y="31"/>
                  </a:lnTo>
                  <a:lnTo>
                    <a:pt x="51" y="89"/>
                  </a:lnTo>
                  <a:lnTo>
                    <a:pt x="95" y="89"/>
                  </a:lnTo>
                  <a:close/>
                  <a:moveTo>
                    <a:pt x="63" y="0"/>
                  </a:moveTo>
                  <a:lnTo>
                    <a:pt x="85" y="0"/>
                  </a:lnTo>
                  <a:lnTo>
                    <a:pt x="147" y="144"/>
                  </a:lnTo>
                  <a:lnTo>
                    <a:pt x="118" y="144"/>
                  </a:lnTo>
                  <a:lnTo>
                    <a:pt x="104" y="111"/>
                  </a:lnTo>
                  <a:lnTo>
                    <a:pt x="42" y="111"/>
                  </a:lnTo>
                  <a:lnTo>
                    <a:pt x="29" y="144"/>
                  </a:lnTo>
                  <a:lnTo>
                    <a:pt x="0" y="144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6"/>
            <p:cNvSpPr>
              <a:spLocks noSelect="1"/>
            </p:cNvSpPr>
            <p:nvPr/>
          </p:nvSpPr>
          <p:spPr bwMode="auto">
            <a:xfrm>
              <a:off x="801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7" y="126"/>
                </a:cxn>
                <a:cxn ang="0">
                  <a:pos x="380" y="0"/>
                </a:cxn>
                <a:cxn ang="0">
                  <a:pos x="597" y="129"/>
                </a:cxn>
                <a:cxn ang="0">
                  <a:pos x="825" y="0"/>
                </a:cxn>
                <a:cxn ang="0">
                  <a:pos x="1075" y="298"/>
                </a:cxn>
                <a:cxn ang="0">
                  <a:pos x="1075" y="712"/>
                </a:cxn>
                <a:cxn ang="0">
                  <a:pos x="902" y="712"/>
                </a:cxn>
                <a:cxn ang="0">
                  <a:pos x="902" y="318"/>
                </a:cxn>
                <a:cxn ang="0">
                  <a:pos x="773" y="157"/>
                </a:cxn>
                <a:cxn ang="0">
                  <a:pos x="624" y="336"/>
                </a:cxn>
                <a:cxn ang="0">
                  <a:pos x="624" y="712"/>
                </a:cxn>
                <a:cxn ang="0">
                  <a:pos x="451" y="712"/>
                </a:cxn>
                <a:cxn ang="0">
                  <a:pos x="451" y="298"/>
                </a:cxn>
                <a:cxn ang="0">
                  <a:pos x="332" y="157"/>
                </a:cxn>
                <a:cxn ang="0">
                  <a:pos x="173" y="333"/>
                </a:cxn>
                <a:cxn ang="0">
                  <a:pos x="173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5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7" y="126"/>
                    <a:pt x="167" y="126"/>
                    <a:pt x="167" y="126"/>
                  </a:cubicBezTo>
                  <a:cubicBezTo>
                    <a:pt x="198" y="61"/>
                    <a:pt x="264" y="0"/>
                    <a:pt x="380" y="0"/>
                  </a:cubicBezTo>
                  <a:cubicBezTo>
                    <a:pt x="487" y="0"/>
                    <a:pt x="561" y="42"/>
                    <a:pt x="597" y="129"/>
                  </a:cubicBezTo>
                  <a:cubicBezTo>
                    <a:pt x="647" y="41"/>
                    <a:pt x="721" y="0"/>
                    <a:pt x="825" y="0"/>
                  </a:cubicBezTo>
                  <a:cubicBezTo>
                    <a:pt x="1010" y="0"/>
                    <a:pt x="1075" y="132"/>
                    <a:pt x="1075" y="298"/>
                  </a:cubicBezTo>
                  <a:cubicBezTo>
                    <a:pt x="1075" y="712"/>
                    <a:pt x="1075" y="712"/>
                    <a:pt x="1075" y="712"/>
                  </a:cubicBezTo>
                  <a:cubicBezTo>
                    <a:pt x="902" y="712"/>
                    <a:pt x="902" y="712"/>
                    <a:pt x="902" y="712"/>
                  </a:cubicBezTo>
                  <a:cubicBezTo>
                    <a:pt x="902" y="318"/>
                    <a:pt x="902" y="318"/>
                    <a:pt x="902" y="318"/>
                  </a:cubicBezTo>
                  <a:cubicBezTo>
                    <a:pt x="902" y="232"/>
                    <a:pt x="876" y="157"/>
                    <a:pt x="773" y="157"/>
                  </a:cubicBezTo>
                  <a:cubicBezTo>
                    <a:pt x="665" y="157"/>
                    <a:pt x="624" y="246"/>
                    <a:pt x="624" y="336"/>
                  </a:cubicBezTo>
                  <a:cubicBezTo>
                    <a:pt x="624" y="712"/>
                    <a:pt x="624" y="712"/>
                    <a:pt x="624" y="712"/>
                  </a:cubicBezTo>
                  <a:cubicBezTo>
                    <a:pt x="451" y="712"/>
                    <a:pt x="451" y="712"/>
                    <a:pt x="451" y="712"/>
                  </a:cubicBezTo>
                  <a:cubicBezTo>
                    <a:pt x="451" y="298"/>
                    <a:pt x="451" y="298"/>
                    <a:pt x="451" y="298"/>
                  </a:cubicBezTo>
                  <a:cubicBezTo>
                    <a:pt x="451" y="213"/>
                    <a:pt x="416" y="157"/>
                    <a:pt x="332" y="157"/>
                  </a:cubicBezTo>
                  <a:cubicBezTo>
                    <a:pt x="218" y="157"/>
                    <a:pt x="173" y="240"/>
                    <a:pt x="173" y="333"/>
                  </a:cubicBezTo>
                  <a:cubicBezTo>
                    <a:pt x="173" y="712"/>
                    <a:pt x="173" y="712"/>
                    <a:pt x="173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7"/>
            <p:cNvSpPr>
              <a:spLocks noSelect="1"/>
            </p:cNvSpPr>
            <p:nvPr/>
          </p:nvSpPr>
          <p:spPr bwMode="auto">
            <a:xfrm>
              <a:off x="970" y="377"/>
              <a:ext cx="80" cy="103"/>
            </a:xfrm>
            <a:custGeom>
              <a:avLst/>
              <a:gdLst/>
              <a:ahLst/>
              <a:cxnLst>
                <a:cxn ang="0">
                  <a:pos x="432" y="210"/>
                </a:cxn>
                <a:cxn ang="0">
                  <a:pos x="296" y="139"/>
                </a:cxn>
                <a:cxn ang="0">
                  <a:pos x="195" y="213"/>
                </a:cxn>
                <a:cxn ang="0">
                  <a:pos x="569" y="506"/>
                </a:cxn>
                <a:cxn ang="0">
                  <a:pos x="270" y="729"/>
                </a:cxn>
                <a:cxn ang="0">
                  <a:pos x="0" y="622"/>
                </a:cxn>
                <a:cxn ang="0">
                  <a:pos x="115" y="514"/>
                </a:cxn>
                <a:cxn ang="0">
                  <a:pos x="280" y="599"/>
                </a:cxn>
                <a:cxn ang="0">
                  <a:pos x="396" y="519"/>
                </a:cxn>
                <a:cxn ang="0">
                  <a:pos x="21" y="225"/>
                </a:cxn>
                <a:cxn ang="0">
                  <a:pos x="300" y="0"/>
                </a:cxn>
                <a:cxn ang="0">
                  <a:pos x="548" y="106"/>
                </a:cxn>
                <a:cxn ang="0">
                  <a:pos x="432" y="210"/>
                </a:cxn>
              </a:cxnLst>
              <a:rect l="0" t="0" r="r" b="b"/>
              <a:pathLst>
                <a:path w="569" h="729">
                  <a:moveTo>
                    <a:pt x="432" y="210"/>
                  </a:moveTo>
                  <a:cubicBezTo>
                    <a:pt x="399" y="164"/>
                    <a:pt x="355" y="139"/>
                    <a:pt x="296" y="139"/>
                  </a:cubicBezTo>
                  <a:cubicBezTo>
                    <a:pt x="250" y="139"/>
                    <a:pt x="195" y="161"/>
                    <a:pt x="195" y="213"/>
                  </a:cubicBezTo>
                  <a:cubicBezTo>
                    <a:pt x="195" y="337"/>
                    <a:pt x="569" y="236"/>
                    <a:pt x="569" y="506"/>
                  </a:cubicBezTo>
                  <a:cubicBezTo>
                    <a:pt x="569" y="671"/>
                    <a:pt x="412" y="729"/>
                    <a:pt x="270" y="729"/>
                  </a:cubicBezTo>
                  <a:cubicBezTo>
                    <a:pt x="163" y="729"/>
                    <a:pt x="71" y="702"/>
                    <a:pt x="0" y="622"/>
                  </a:cubicBezTo>
                  <a:cubicBezTo>
                    <a:pt x="115" y="514"/>
                    <a:pt x="115" y="514"/>
                    <a:pt x="115" y="514"/>
                  </a:cubicBezTo>
                  <a:cubicBezTo>
                    <a:pt x="160" y="563"/>
                    <a:pt x="207" y="599"/>
                    <a:pt x="280" y="599"/>
                  </a:cubicBezTo>
                  <a:cubicBezTo>
                    <a:pt x="331" y="599"/>
                    <a:pt x="396" y="574"/>
                    <a:pt x="396" y="519"/>
                  </a:cubicBezTo>
                  <a:cubicBezTo>
                    <a:pt x="396" y="376"/>
                    <a:pt x="21" y="489"/>
                    <a:pt x="21" y="225"/>
                  </a:cubicBezTo>
                  <a:cubicBezTo>
                    <a:pt x="21" y="70"/>
                    <a:pt x="160" y="0"/>
                    <a:pt x="300" y="0"/>
                  </a:cubicBezTo>
                  <a:cubicBezTo>
                    <a:pt x="393" y="0"/>
                    <a:pt x="491" y="29"/>
                    <a:pt x="548" y="106"/>
                  </a:cubicBezTo>
                  <a:lnTo>
                    <a:pt x="432" y="2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8"/>
            <p:cNvSpPr>
              <a:spLocks noSelect="1"/>
            </p:cNvSpPr>
            <p:nvPr/>
          </p:nvSpPr>
          <p:spPr bwMode="auto">
            <a:xfrm>
              <a:off x="1058" y="351"/>
              <a:ext cx="71" cy="129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0" y="201"/>
                </a:cxn>
                <a:cxn ang="0">
                  <a:pos x="143" y="201"/>
                </a:cxn>
                <a:cxn ang="0">
                  <a:pos x="143" y="0"/>
                </a:cxn>
                <a:cxn ang="0">
                  <a:pos x="317" y="0"/>
                </a:cxn>
                <a:cxn ang="0">
                  <a:pos x="317" y="201"/>
                </a:cxn>
                <a:cxn ang="0">
                  <a:pos x="507" y="201"/>
                </a:cxn>
                <a:cxn ang="0">
                  <a:pos x="507" y="348"/>
                </a:cxn>
                <a:cxn ang="0">
                  <a:pos x="317" y="348"/>
                </a:cxn>
                <a:cxn ang="0">
                  <a:pos x="317" y="652"/>
                </a:cxn>
                <a:cxn ang="0">
                  <a:pos x="413" y="765"/>
                </a:cxn>
                <a:cxn ang="0">
                  <a:pos x="507" y="743"/>
                </a:cxn>
                <a:cxn ang="0">
                  <a:pos x="507" y="889"/>
                </a:cxn>
                <a:cxn ang="0">
                  <a:pos x="370" y="912"/>
                </a:cxn>
                <a:cxn ang="0">
                  <a:pos x="143" y="666"/>
                </a:cxn>
                <a:cxn ang="0">
                  <a:pos x="143" y="348"/>
                </a:cxn>
                <a:cxn ang="0">
                  <a:pos x="0" y="348"/>
                </a:cxn>
              </a:cxnLst>
              <a:rect l="0" t="0" r="r" b="b"/>
              <a:pathLst>
                <a:path w="507" h="912">
                  <a:moveTo>
                    <a:pt x="0" y="348"/>
                  </a:moveTo>
                  <a:cubicBezTo>
                    <a:pt x="0" y="201"/>
                    <a:pt x="0" y="201"/>
                    <a:pt x="0" y="201"/>
                  </a:cubicBezTo>
                  <a:cubicBezTo>
                    <a:pt x="143" y="201"/>
                    <a:pt x="143" y="201"/>
                    <a:pt x="143" y="201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317" y="0"/>
                    <a:pt x="317" y="0"/>
                    <a:pt x="317" y="0"/>
                  </a:cubicBezTo>
                  <a:cubicBezTo>
                    <a:pt x="317" y="201"/>
                    <a:pt x="317" y="201"/>
                    <a:pt x="317" y="201"/>
                  </a:cubicBezTo>
                  <a:cubicBezTo>
                    <a:pt x="507" y="201"/>
                    <a:pt x="507" y="201"/>
                    <a:pt x="507" y="201"/>
                  </a:cubicBezTo>
                  <a:cubicBezTo>
                    <a:pt x="507" y="348"/>
                    <a:pt x="507" y="348"/>
                    <a:pt x="507" y="348"/>
                  </a:cubicBezTo>
                  <a:cubicBezTo>
                    <a:pt x="317" y="348"/>
                    <a:pt x="317" y="348"/>
                    <a:pt x="317" y="348"/>
                  </a:cubicBezTo>
                  <a:cubicBezTo>
                    <a:pt x="317" y="652"/>
                    <a:pt x="317" y="652"/>
                    <a:pt x="317" y="652"/>
                  </a:cubicBezTo>
                  <a:cubicBezTo>
                    <a:pt x="317" y="721"/>
                    <a:pt x="337" y="765"/>
                    <a:pt x="413" y="765"/>
                  </a:cubicBezTo>
                  <a:cubicBezTo>
                    <a:pt x="444" y="765"/>
                    <a:pt x="486" y="759"/>
                    <a:pt x="507" y="743"/>
                  </a:cubicBezTo>
                  <a:cubicBezTo>
                    <a:pt x="507" y="889"/>
                    <a:pt x="507" y="889"/>
                    <a:pt x="507" y="889"/>
                  </a:cubicBezTo>
                  <a:cubicBezTo>
                    <a:pt x="471" y="906"/>
                    <a:pt x="411" y="912"/>
                    <a:pt x="370" y="912"/>
                  </a:cubicBezTo>
                  <a:cubicBezTo>
                    <a:pt x="186" y="912"/>
                    <a:pt x="143" y="830"/>
                    <a:pt x="143" y="666"/>
                  </a:cubicBezTo>
                  <a:cubicBezTo>
                    <a:pt x="143" y="348"/>
                    <a:pt x="143" y="348"/>
                    <a:pt x="143" y="348"/>
                  </a:cubicBezTo>
                  <a:lnTo>
                    <a:pt x="0" y="3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9"/>
            <p:cNvSpPr>
              <a:spLocks noSelect="1" noEditPoints="1"/>
            </p:cNvSpPr>
            <p:nvPr/>
          </p:nvSpPr>
          <p:spPr bwMode="auto">
            <a:xfrm>
              <a:off x="1143" y="377"/>
              <a:ext cx="99" cy="103"/>
            </a:xfrm>
            <a:custGeom>
              <a:avLst/>
              <a:gdLst/>
              <a:ahLst/>
              <a:cxnLst>
                <a:cxn ang="0">
                  <a:pos x="529" y="295"/>
                </a:cxn>
                <a:cxn ang="0">
                  <a:pos x="352" y="131"/>
                </a:cxn>
                <a:cxn ang="0">
                  <a:pos x="173" y="295"/>
                </a:cxn>
                <a:cxn ang="0">
                  <a:pos x="529" y="295"/>
                </a:cxn>
                <a:cxn ang="0">
                  <a:pos x="173" y="426"/>
                </a:cxn>
                <a:cxn ang="0">
                  <a:pos x="360" y="590"/>
                </a:cxn>
                <a:cxn ang="0">
                  <a:pos x="546" y="496"/>
                </a:cxn>
                <a:cxn ang="0">
                  <a:pos x="671" y="590"/>
                </a:cxn>
                <a:cxn ang="0">
                  <a:pos x="377" y="729"/>
                </a:cxn>
                <a:cxn ang="0">
                  <a:pos x="0" y="365"/>
                </a:cxn>
                <a:cxn ang="0">
                  <a:pos x="377" y="0"/>
                </a:cxn>
                <a:cxn ang="0">
                  <a:pos x="702" y="378"/>
                </a:cxn>
                <a:cxn ang="0">
                  <a:pos x="702" y="426"/>
                </a:cxn>
                <a:cxn ang="0">
                  <a:pos x="173" y="426"/>
                </a:cxn>
              </a:cxnLst>
              <a:rect l="0" t="0" r="r" b="b"/>
              <a:pathLst>
                <a:path w="702" h="729">
                  <a:moveTo>
                    <a:pt x="529" y="295"/>
                  </a:moveTo>
                  <a:cubicBezTo>
                    <a:pt x="527" y="194"/>
                    <a:pt x="461" y="131"/>
                    <a:pt x="352" y="131"/>
                  </a:cubicBezTo>
                  <a:cubicBezTo>
                    <a:pt x="250" y="131"/>
                    <a:pt x="186" y="196"/>
                    <a:pt x="173" y="295"/>
                  </a:cubicBezTo>
                  <a:lnTo>
                    <a:pt x="529" y="295"/>
                  </a:lnTo>
                  <a:close/>
                  <a:moveTo>
                    <a:pt x="173" y="426"/>
                  </a:moveTo>
                  <a:cubicBezTo>
                    <a:pt x="185" y="528"/>
                    <a:pt x="263" y="590"/>
                    <a:pt x="360" y="590"/>
                  </a:cubicBezTo>
                  <a:cubicBezTo>
                    <a:pt x="446" y="590"/>
                    <a:pt x="503" y="550"/>
                    <a:pt x="546" y="496"/>
                  </a:cubicBezTo>
                  <a:cubicBezTo>
                    <a:pt x="671" y="590"/>
                    <a:pt x="671" y="590"/>
                    <a:pt x="671" y="590"/>
                  </a:cubicBezTo>
                  <a:cubicBezTo>
                    <a:pt x="590" y="690"/>
                    <a:pt x="487" y="729"/>
                    <a:pt x="377" y="729"/>
                  </a:cubicBezTo>
                  <a:cubicBezTo>
                    <a:pt x="167" y="729"/>
                    <a:pt x="0" y="583"/>
                    <a:pt x="0" y="365"/>
                  </a:cubicBezTo>
                  <a:cubicBezTo>
                    <a:pt x="0" y="146"/>
                    <a:pt x="167" y="0"/>
                    <a:pt x="377" y="0"/>
                  </a:cubicBezTo>
                  <a:cubicBezTo>
                    <a:pt x="571" y="0"/>
                    <a:pt x="702" y="136"/>
                    <a:pt x="702" y="378"/>
                  </a:cubicBezTo>
                  <a:cubicBezTo>
                    <a:pt x="702" y="426"/>
                    <a:pt x="702" y="426"/>
                    <a:pt x="702" y="426"/>
                  </a:cubicBezTo>
                  <a:lnTo>
                    <a:pt x="173" y="4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10"/>
            <p:cNvSpPr>
              <a:spLocks noSelect="1"/>
            </p:cNvSpPr>
            <p:nvPr/>
          </p:nvSpPr>
          <p:spPr bwMode="auto">
            <a:xfrm>
              <a:off x="1265" y="377"/>
              <a:ext cx="62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74" y="18"/>
                </a:cxn>
                <a:cxn ang="0">
                  <a:pos x="174" y="128"/>
                </a:cxn>
                <a:cxn ang="0">
                  <a:pos x="177" y="128"/>
                </a:cxn>
                <a:cxn ang="0">
                  <a:pos x="382" y="0"/>
                </a:cxn>
                <a:cxn ang="0">
                  <a:pos x="444" y="11"/>
                </a:cxn>
                <a:cxn ang="0">
                  <a:pos x="444" y="178"/>
                </a:cxn>
                <a:cxn ang="0">
                  <a:pos x="360" y="165"/>
                </a:cxn>
                <a:cxn ang="0">
                  <a:pos x="174" y="340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444" h="712">
                  <a:moveTo>
                    <a:pt x="0" y="18"/>
                  </a:moveTo>
                  <a:cubicBezTo>
                    <a:pt x="174" y="18"/>
                    <a:pt x="174" y="18"/>
                    <a:pt x="174" y="18"/>
                  </a:cubicBezTo>
                  <a:cubicBezTo>
                    <a:pt x="174" y="128"/>
                    <a:pt x="174" y="128"/>
                    <a:pt x="174" y="128"/>
                  </a:cubicBezTo>
                  <a:cubicBezTo>
                    <a:pt x="177" y="128"/>
                    <a:pt x="177" y="128"/>
                    <a:pt x="177" y="128"/>
                  </a:cubicBezTo>
                  <a:cubicBezTo>
                    <a:pt x="214" y="48"/>
                    <a:pt x="291" y="0"/>
                    <a:pt x="382" y="0"/>
                  </a:cubicBezTo>
                  <a:cubicBezTo>
                    <a:pt x="404" y="0"/>
                    <a:pt x="424" y="5"/>
                    <a:pt x="444" y="11"/>
                  </a:cubicBezTo>
                  <a:cubicBezTo>
                    <a:pt x="444" y="178"/>
                    <a:pt x="444" y="178"/>
                    <a:pt x="444" y="178"/>
                  </a:cubicBezTo>
                  <a:cubicBezTo>
                    <a:pt x="415" y="171"/>
                    <a:pt x="388" y="165"/>
                    <a:pt x="360" y="165"/>
                  </a:cubicBezTo>
                  <a:cubicBezTo>
                    <a:pt x="197" y="165"/>
                    <a:pt x="174" y="303"/>
                    <a:pt x="174" y="340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11"/>
            <p:cNvSpPr>
              <a:spLocks noSelect="1" noEditPoints="1"/>
            </p:cNvSpPr>
            <p:nvPr/>
          </p:nvSpPr>
          <p:spPr bwMode="auto">
            <a:xfrm>
              <a:off x="1336" y="323"/>
              <a:ext cx="105" cy="157"/>
            </a:xfrm>
            <a:custGeom>
              <a:avLst/>
              <a:gdLst/>
              <a:ahLst/>
              <a:cxnLst>
                <a:cxn ang="0">
                  <a:pos x="377" y="954"/>
                </a:cxn>
                <a:cxn ang="0">
                  <a:pos x="581" y="746"/>
                </a:cxn>
                <a:cxn ang="0">
                  <a:pos x="377" y="538"/>
                </a:cxn>
                <a:cxn ang="0">
                  <a:pos x="173" y="746"/>
                </a:cxn>
                <a:cxn ang="0">
                  <a:pos x="377" y="954"/>
                </a:cxn>
                <a:cxn ang="0">
                  <a:pos x="584" y="989"/>
                </a:cxn>
                <a:cxn ang="0">
                  <a:pos x="581" y="989"/>
                </a:cxn>
                <a:cxn ang="0">
                  <a:pos x="342" y="1110"/>
                </a:cxn>
                <a:cxn ang="0">
                  <a:pos x="0" y="746"/>
                </a:cxn>
                <a:cxn ang="0">
                  <a:pos x="335" y="381"/>
                </a:cxn>
                <a:cxn ang="0">
                  <a:pos x="571" y="487"/>
                </a:cxn>
                <a:cxn ang="0">
                  <a:pos x="575" y="487"/>
                </a:cxn>
                <a:cxn ang="0">
                  <a:pos x="575" y="0"/>
                </a:cxn>
                <a:cxn ang="0">
                  <a:pos x="749" y="0"/>
                </a:cxn>
                <a:cxn ang="0">
                  <a:pos x="749" y="1093"/>
                </a:cxn>
                <a:cxn ang="0">
                  <a:pos x="584" y="1093"/>
                </a:cxn>
                <a:cxn ang="0">
                  <a:pos x="584" y="989"/>
                </a:cxn>
              </a:cxnLst>
              <a:rect l="0" t="0" r="r" b="b"/>
              <a:pathLst>
                <a:path w="749" h="1110">
                  <a:moveTo>
                    <a:pt x="377" y="954"/>
                  </a:moveTo>
                  <a:cubicBezTo>
                    <a:pt x="504" y="954"/>
                    <a:pt x="581" y="854"/>
                    <a:pt x="581" y="746"/>
                  </a:cubicBezTo>
                  <a:cubicBezTo>
                    <a:pt x="581" y="637"/>
                    <a:pt x="504" y="538"/>
                    <a:pt x="377" y="538"/>
                  </a:cubicBezTo>
                  <a:cubicBezTo>
                    <a:pt x="250" y="538"/>
                    <a:pt x="173" y="637"/>
                    <a:pt x="173" y="746"/>
                  </a:cubicBezTo>
                  <a:cubicBezTo>
                    <a:pt x="173" y="854"/>
                    <a:pt x="250" y="954"/>
                    <a:pt x="377" y="954"/>
                  </a:cubicBezTo>
                  <a:close/>
                  <a:moveTo>
                    <a:pt x="584" y="989"/>
                  </a:moveTo>
                  <a:cubicBezTo>
                    <a:pt x="581" y="989"/>
                    <a:pt x="581" y="989"/>
                    <a:pt x="581" y="989"/>
                  </a:cubicBezTo>
                  <a:cubicBezTo>
                    <a:pt x="530" y="1073"/>
                    <a:pt x="439" y="1110"/>
                    <a:pt x="342" y="1110"/>
                  </a:cubicBezTo>
                  <a:cubicBezTo>
                    <a:pt x="128" y="1110"/>
                    <a:pt x="0" y="951"/>
                    <a:pt x="0" y="746"/>
                  </a:cubicBezTo>
                  <a:cubicBezTo>
                    <a:pt x="0" y="540"/>
                    <a:pt x="137" y="381"/>
                    <a:pt x="335" y="381"/>
                  </a:cubicBezTo>
                  <a:cubicBezTo>
                    <a:pt x="465" y="381"/>
                    <a:pt x="535" y="442"/>
                    <a:pt x="571" y="487"/>
                  </a:cubicBezTo>
                  <a:cubicBezTo>
                    <a:pt x="575" y="487"/>
                    <a:pt x="575" y="487"/>
                    <a:pt x="575" y="487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49" y="1093"/>
                    <a:pt x="749" y="1093"/>
                    <a:pt x="749" y="1093"/>
                  </a:cubicBezTo>
                  <a:cubicBezTo>
                    <a:pt x="584" y="1093"/>
                    <a:pt x="584" y="1093"/>
                    <a:pt x="584" y="1093"/>
                  </a:cubicBezTo>
                  <a:lnTo>
                    <a:pt x="584" y="98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12"/>
            <p:cNvSpPr>
              <a:spLocks noSelect="1" noEditPoints="1"/>
            </p:cNvSpPr>
            <p:nvPr/>
          </p:nvSpPr>
          <p:spPr bwMode="auto">
            <a:xfrm>
              <a:off x="1462" y="377"/>
              <a:ext cx="90" cy="103"/>
            </a:xfrm>
            <a:custGeom>
              <a:avLst/>
              <a:gdLst/>
              <a:ahLst/>
              <a:cxnLst>
                <a:cxn ang="0">
                  <a:pos x="470" y="401"/>
                </a:cxn>
                <a:cxn ang="0">
                  <a:pos x="434" y="401"/>
                </a:cxn>
                <a:cxn ang="0">
                  <a:pos x="173" y="508"/>
                </a:cxn>
                <a:cxn ang="0">
                  <a:pos x="295" y="599"/>
                </a:cxn>
                <a:cxn ang="0">
                  <a:pos x="470" y="440"/>
                </a:cxn>
                <a:cxn ang="0">
                  <a:pos x="470" y="401"/>
                </a:cxn>
                <a:cxn ang="0">
                  <a:pos x="480" y="616"/>
                </a:cxn>
                <a:cxn ang="0">
                  <a:pos x="476" y="616"/>
                </a:cxn>
                <a:cxn ang="0">
                  <a:pos x="253" y="729"/>
                </a:cxn>
                <a:cxn ang="0">
                  <a:pos x="0" y="521"/>
                </a:cxn>
                <a:cxn ang="0">
                  <a:pos x="437" y="279"/>
                </a:cxn>
                <a:cxn ang="0">
                  <a:pos x="480" y="279"/>
                </a:cxn>
                <a:cxn ang="0">
                  <a:pos x="480" y="261"/>
                </a:cxn>
                <a:cxn ang="0">
                  <a:pos x="321" y="131"/>
                </a:cxn>
                <a:cxn ang="0">
                  <a:pos x="136" y="203"/>
                </a:cxn>
                <a:cxn ang="0">
                  <a:pos x="45" y="112"/>
                </a:cxn>
                <a:cxn ang="0">
                  <a:pos x="340" y="0"/>
                </a:cxn>
                <a:cxn ang="0">
                  <a:pos x="636" y="313"/>
                </a:cxn>
                <a:cxn ang="0">
                  <a:pos x="636" y="712"/>
                </a:cxn>
                <a:cxn ang="0">
                  <a:pos x="480" y="712"/>
                </a:cxn>
                <a:cxn ang="0">
                  <a:pos x="480" y="616"/>
                </a:cxn>
              </a:cxnLst>
              <a:rect l="0" t="0" r="r" b="b"/>
              <a:pathLst>
                <a:path w="636" h="729">
                  <a:moveTo>
                    <a:pt x="470" y="401"/>
                  </a:moveTo>
                  <a:cubicBezTo>
                    <a:pt x="434" y="401"/>
                    <a:pt x="434" y="401"/>
                    <a:pt x="434" y="401"/>
                  </a:cubicBezTo>
                  <a:cubicBezTo>
                    <a:pt x="338" y="401"/>
                    <a:pt x="173" y="408"/>
                    <a:pt x="173" y="508"/>
                  </a:cubicBezTo>
                  <a:cubicBezTo>
                    <a:pt x="173" y="572"/>
                    <a:pt x="238" y="599"/>
                    <a:pt x="295" y="599"/>
                  </a:cubicBezTo>
                  <a:cubicBezTo>
                    <a:pt x="413" y="599"/>
                    <a:pt x="470" y="537"/>
                    <a:pt x="470" y="440"/>
                  </a:cubicBezTo>
                  <a:lnTo>
                    <a:pt x="470" y="401"/>
                  </a:lnTo>
                  <a:close/>
                  <a:moveTo>
                    <a:pt x="480" y="616"/>
                  </a:moveTo>
                  <a:cubicBezTo>
                    <a:pt x="476" y="616"/>
                    <a:pt x="476" y="616"/>
                    <a:pt x="476" y="616"/>
                  </a:cubicBezTo>
                  <a:cubicBezTo>
                    <a:pt x="426" y="694"/>
                    <a:pt x="345" y="729"/>
                    <a:pt x="253" y="729"/>
                  </a:cubicBezTo>
                  <a:cubicBezTo>
                    <a:pt x="124" y="729"/>
                    <a:pt x="0" y="658"/>
                    <a:pt x="0" y="521"/>
                  </a:cubicBezTo>
                  <a:cubicBezTo>
                    <a:pt x="0" y="295"/>
                    <a:pt x="263" y="279"/>
                    <a:pt x="437" y="279"/>
                  </a:cubicBezTo>
                  <a:cubicBezTo>
                    <a:pt x="480" y="279"/>
                    <a:pt x="480" y="279"/>
                    <a:pt x="480" y="279"/>
                  </a:cubicBezTo>
                  <a:cubicBezTo>
                    <a:pt x="480" y="261"/>
                    <a:pt x="480" y="261"/>
                    <a:pt x="480" y="261"/>
                  </a:cubicBezTo>
                  <a:cubicBezTo>
                    <a:pt x="480" y="175"/>
                    <a:pt x="413" y="131"/>
                    <a:pt x="321" y="131"/>
                  </a:cubicBezTo>
                  <a:cubicBezTo>
                    <a:pt x="249" y="131"/>
                    <a:pt x="182" y="159"/>
                    <a:pt x="136" y="203"/>
                  </a:cubicBezTo>
                  <a:cubicBezTo>
                    <a:pt x="45" y="112"/>
                    <a:pt x="45" y="112"/>
                    <a:pt x="45" y="112"/>
                  </a:cubicBezTo>
                  <a:cubicBezTo>
                    <a:pt x="121" y="34"/>
                    <a:pt x="230" y="0"/>
                    <a:pt x="340" y="0"/>
                  </a:cubicBezTo>
                  <a:cubicBezTo>
                    <a:pt x="636" y="0"/>
                    <a:pt x="636" y="214"/>
                    <a:pt x="636" y="313"/>
                  </a:cubicBezTo>
                  <a:cubicBezTo>
                    <a:pt x="636" y="712"/>
                    <a:pt x="636" y="712"/>
                    <a:pt x="636" y="712"/>
                  </a:cubicBezTo>
                  <a:cubicBezTo>
                    <a:pt x="480" y="712"/>
                    <a:pt x="480" y="712"/>
                    <a:pt x="480" y="712"/>
                  </a:cubicBezTo>
                  <a:lnTo>
                    <a:pt x="480" y="6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13"/>
            <p:cNvSpPr>
              <a:spLocks noSelect="1"/>
            </p:cNvSpPr>
            <p:nvPr/>
          </p:nvSpPr>
          <p:spPr bwMode="auto">
            <a:xfrm>
              <a:off x="1577" y="377"/>
              <a:ext cx="151" cy="1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65" y="18"/>
                </a:cxn>
                <a:cxn ang="0">
                  <a:pos x="165" y="126"/>
                </a:cxn>
                <a:cxn ang="0">
                  <a:pos x="168" y="126"/>
                </a:cxn>
                <a:cxn ang="0">
                  <a:pos x="381" y="0"/>
                </a:cxn>
                <a:cxn ang="0">
                  <a:pos x="598" y="129"/>
                </a:cxn>
                <a:cxn ang="0">
                  <a:pos x="826" y="0"/>
                </a:cxn>
                <a:cxn ang="0">
                  <a:pos x="1076" y="298"/>
                </a:cxn>
                <a:cxn ang="0">
                  <a:pos x="1076" y="712"/>
                </a:cxn>
                <a:cxn ang="0">
                  <a:pos x="903" y="712"/>
                </a:cxn>
                <a:cxn ang="0">
                  <a:pos x="903" y="318"/>
                </a:cxn>
                <a:cxn ang="0">
                  <a:pos x="774" y="157"/>
                </a:cxn>
                <a:cxn ang="0">
                  <a:pos x="625" y="336"/>
                </a:cxn>
                <a:cxn ang="0">
                  <a:pos x="625" y="712"/>
                </a:cxn>
                <a:cxn ang="0">
                  <a:pos x="452" y="712"/>
                </a:cxn>
                <a:cxn ang="0">
                  <a:pos x="452" y="298"/>
                </a:cxn>
                <a:cxn ang="0">
                  <a:pos x="333" y="157"/>
                </a:cxn>
                <a:cxn ang="0">
                  <a:pos x="174" y="333"/>
                </a:cxn>
                <a:cxn ang="0">
                  <a:pos x="174" y="712"/>
                </a:cxn>
                <a:cxn ang="0">
                  <a:pos x="0" y="712"/>
                </a:cxn>
                <a:cxn ang="0">
                  <a:pos x="0" y="18"/>
                </a:cxn>
              </a:cxnLst>
              <a:rect l="0" t="0" r="r" b="b"/>
              <a:pathLst>
                <a:path w="1076" h="712">
                  <a:moveTo>
                    <a:pt x="0" y="18"/>
                  </a:moveTo>
                  <a:cubicBezTo>
                    <a:pt x="165" y="18"/>
                    <a:pt x="165" y="18"/>
                    <a:pt x="165" y="1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99" y="61"/>
                    <a:pt x="265" y="0"/>
                    <a:pt x="381" y="0"/>
                  </a:cubicBezTo>
                  <a:cubicBezTo>
                    <a:pt x="488" y="0"/>
                    <a:pt x="561" y="42"/>
                    <a:pt x="598" y="129"/>
                  </a:cubicBezTo>
                  <a:cubicBezTo>
                    <a:pt x="648" y="41"/>
                    <a:pt x="722" y="0"/>
                    <a:pt x="826" y="0"/>
                  </a:cubicBezTo>
                  <a:cubicBezTo>
                    <a:pt x="1011" y="0"/>
                    <a:pt x="1076" y="132"/>
                    <a:pt x="1076" y="298"/>
                  </a:cubicBezTo>
                  <a:cubicBezTo>
                    <a:pt x="1076" y="712"/>
                    <a:pt x="1076" y="712"/>
                    <a:pt x="1076" y="712"/>
                  </a:cubicBezTo>
                  <a:cubicBezTo>
                    <a:pt x="903" y="712"/>
                    <a:pt x="903" y="712"/>
                    <a:pt x="903" y="712"/>
                  </a:cubicBezTo>
                  <a:cubicBezTo>
                    <a:pt x="903" y="318"/>
                    <a:pt x="903" y="318"/>
                    <a:pt x="903" y="318"/>
                  </a:cubicBezTo>
                  <a:cubicBezTo>
                    <a:pt x="903" y="232"/>
                    <a:pt x="877" y="157"/>
                    <a:pt x="774" y="157"/>
                  </a:cubicBezTo>
                  <a:cubicBezTo>
                    <a:pt x="666" y="157"/>
                    <a:pt x="625" y="246"/>
                    <a:pt x="625" y="336"/>
                  </a:cubicBezTo>
                  <a:cubicBezTo>
                    <a:pt x="625" y="712"/>
                    <a:pt x="625" y="712"/>
                    <a:pt x="625" y="712"/>
                  </a:cubicBezTo>
                  <a:cubicBezTo>
                    <a:pt x="452" y="712"/>
                    <a:pt x="452" y="712"/>
                    <a:pt x="452" y="712"/>
                  </a:cubicBezTo>
                  <a:cubicBezTo>
                    <a:pt x="452" y="298"/>
                    <a:pt x="452" y="298"/>
                    <a:pt x="452" y="298"/>
                  </a:cubicBezTo>
                  <a:cubicBezTo>
                    <a:pt x="452" y="213"/>
                    <a:pt x="417" y="157"/>
                    <a:pt x="333" y="157"/>
                  </a:cubicBezTo>
                  <a:cubicBezTo>
                    <a:pt x="219" y="157"/>
                    <a:pt x="174" y="240"/>
                    <a:pt x="174" y="333"/>
                  </a:cubicBezTo>
                  <a:cubicBezTo>
                    <a:pt x="174" y="712"/>
                    <a:pt x="174" y="712"/>
                    <a:pt x="174" y="712"/>
                  </a:cubicBezTo>
                  <a:cubicBezTo>
                    <a:pt x="0" y="712"/>
                    <a:pt x="0" y="712"/>
                    <a:pt x="0" y="712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2" name="Freeform 14"/>
            <p:cNvSpPr>
              <a:spLocks noSelect="1"/>
            </p:cNvSpPr>
            <p:nvPr/>
          </p:nvSpPr>
          <p:spPr bwMode="auto">
            <a:xfrm>
              <a:off x="650" y="115"/>
              <a:ext cx="135" cy="152"/>
            </a:xfrm>
            <a:custGeom>
              <a:avLst/>
              <a:gdLst/>
              <a:ahLst/>
              <a:cxnLst>
                <a:cxn ang="0">
                  <a:pos x="964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4" y="452"/>
                </a:cxn>
                <a:cxn ang="0">
                  <a:pos x="964" y="975"/>
                </a:cxn>
              </a:cxnLst>
              <a:rect l="0" t="0" r="r" b="b"/>
              <a:pathLst>
                <a:path w="964" h="1076">
                  <a:moveTo>
                    <a:pt x="964" y="975"/>
                  </a:moveTo>
                  <a:cubicBezTo>
                    <a:pt x="840" y="1042"/>
                    <a:pt x="698" y="1076"/>
                    <a:pt x="541" y="1076"/>
                  </a:cubicBezTo>
                  <a:cubicBezTo>
                    <a:pt x="225" y="1076"/>
                    <a:pt x="0" y="862"/>
                    <a:pt x="0" y="543"/>
                  </a:cubicBezTo>
                  <a:cubicBezTo>
                    <a:pt x="0" y="214"/>
                    <a:pt x="225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4" y="452"/>
                    <a:pt x="964" y="452"/>
                    <a:pt x="964" y="452"/>
                  </a:cubicBezTo>
                  <a:lnTo>
                    <a:pt x="964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3" name="Freeform 15"/>
            <p:cNvSpPr>
              <a:spLocks noSelect="1" noEditPoints="1"/>
            </p:cNvSpPr>
            <p:nvPr/>
          </p:nvSpPr>
          <p:spPr bwMode="auto">
            <a:xfrm>
              <a:off x="972" y="119"/>
              <a:ext cx="130" cy="144"/>
            </a:xfrm>
            <a:custGeom>
              <a:avLst/>
              <a:gdLst/>
              <a:ahLst/>
              <a:cxnLst>
                <a:cxn ang="0">
                  <a:pos x="318" y="859"/>
                </a:cxn>
                <a:cxn ang="0">
                  <a:pos x="733" y="512"/>
                </a:cxn>
                <a:cxn ang="0">
                  <a:pos x="348" y="165"/>
                </a:cxn>
                <a:cxn ang="0">
                  <a:pos x="182" y="165"/>
                </a:cxn>
                <a:cxn ang="0">
                  <a:pos x="182" y="859"/>
                </a:cxn>
                <a:cxn ang="0">
                  <a:pos x="318" y="859"/>
                </a:cxn>
                <a:cxn ang="0">
                  <a:pos x="0" y="0"/>
                </a:cxn>
                <a:cxn ang="0">
                  <a:pos x="403" y="0"/>
                </a:cxn>
                <a:cxn ang="0">
                  <a:pos x="924" y="512"/>
                </a:cxn>
                <a:cxn ang="0">
                  <a:pos x="381" y="1024"/>
                </a:cxn>
                <a:cxn ang="0">
                  <a:pos x="0" y="1024"/>
                </a:cxn>
                <a:cxn ang="0">
                  <a:pos x="0" y="0"/>
                </a:cxn>
              </a:cxnLst>
              <a:rect l="0" t="0" r="r" b="b"/>
              <a:pathLst>
                <a:path w="924" h="1024">
                  <a:moveTo>
                    <a:pt x="318" y="859"/>
                  </a:moveTo>
                  <a:cubicBezTo>
                    <a:pt x="546" y="859"/>
                    <a:pt x="733" y="761"/>
                    <a:pt x="733" y="512"/>
                  </a:cubicBezTo>
                  <a:cubicBezTo>
                    <a:pt x="733" y="264"/>
                    <a:pt x="571" y="165"/>
                    <a:pt x="348" y="165"/>
                  </a:cubicBezTo>
                  <a:cubicBezTo>
                    <a:pt x="182" y="165"/>
                    <a:pt x="182" y="165"/>
                    <a:pt x="182" y="165"/>
                  </a:cubicBezTo>
                  <a:cubicBezTo>
                    <a:pt x="182" y="859"/>
                    <a:pt x="182" y="859"/>
                    <a:pt x="182" y="859"/>
                  </a:cubicBezTo>
                  <a:lnTo>
                    <a:pt x="318" y="859"/>
                  </a:lnTo>
                  <a:close/>
                  <a:moveTo>
                    <a:pt x="0" y="0"/>
                  </a:moveTo>
                  <a:cubicBezTo>
                    <a:pt x="403" y="0"/>
                    <a:pt x="403" y="0"/>
                    <a:pt x="403" y="0"/>
                  </a:cubicBezTo>
                  <a:cubicBezTo>
                    <a:pt x="672" y="0"/>
                    <a:pt x="924" y="165"/>
                    <a:pt x="924" y="512"/>
                  </a:cubicBezTo>
                  <a:cubicBezTo>
                    <a:pt x="924" y="862"/>
                    <a:pt x="627" y="1024"/>
                    <a:pt x="381" y="1024"/>
                  </a:cubicBezTo>
                  <a:cubicBezTo>
                    <a:pt x="0" y="1024"/>
                    <a:pt x="0" y="1024"/>
                    <a:pt x="0" y="102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4" name="Freeform 16"/>
            <p:cNvSpPr>
              <a:spLocks noSelect="1"/>
            </p:cNvSpPr>
            <p:nvPr/>
          </p:nvSpPr>
          <p:spPr bwMode="auto">
            <a:xfrm>
              <a:off x="808" y="115"/>
              <a:ext cx="136" cy="152"/>
            </a:xfrm>
            <a:custGeom>
              <a:avLst/>
              <a:gdLst/>
              <a:ahLst/>
              <a:cxnLst>
                <a:cxn ang="0">
                  <a:pos x="965" y="975"/>
                </a:cxn>
                <a:cxn ang="0">
                  <a:pos x="541" y="1076"/>
                </a:cxn>
                <a:cxn ang="0">
                  <a:pos x="0" y="543"/>
                </a:cxn>
                <a:cxn ang="0">
                  <a:pos x="541" y="0"/>
                </a:cxn>
                <a:cxn ang="0">
                  <a:pos x="944" y="129"/>
                </a:cxn>
                <a:cxn ang="0">
                  <a:pos x="810" y="265"/>
                </a:cxn>
                <a:cxn ang="0">
                  <a:pos x="542" y="165"/>
                </a:cxn>
                <a:cxn ang="0">
                  <a:pos x="191" y="531"/>
                </a:cxn>
                <a:cxn ang="0">
                  <a:pos x="542" y="911"/>
                </a:cxn>
                <a:cxn ang="0">
                  <a:pos x="782" y="858"/>
                </a:cxn>
                <a:cxn ang="0">
                  <a:pos x="782" y="616"/>
                </a:cxn>
                <a:cxn ang="0">
                  <a:pos x="573" y="616"/>
                </a:cxn>
                <a:cxn ang="0">
                  <a:pos x="573" y="452"/>
                </a:cxn>
                <a:cxn ang="0">
                  <a:pos x="965" y="452"/>
                </a:cxn>
                <a:cxn ang="0">
                  <a:pos x="965" y="975"/>
                </a:cxn>
              </a:cxnLst>
              <a:rect l="0" t="0" r="r" b="b"/>
              <a:pathLst>
                <a:path w="965" h="1076">
                  <a:moveTo>
                    <a:pt x="965" y="975"/>
                  </a:moveTo>
                  <a:cubicBezTo>
                    <a:pt x="840" y="1042"/>
                    <a:pt x="699" y="1076"/>
                    <a:pt x="541" y="1076"/>
                  </a:cubicBezTo>
                  <a:cubicBezTo>
                    <a:pt x="226" y="1076"/>
                    <a:pt x="0" y="862"/>
                    <a:pt x="0" y="543"/>
                  </a:cubicBezTo>
                  <a:cubicBezTo>
                    <a:pt x="0" y="214"/>
                    <a:pt x="226" y="0"/>
                    <a:pt x="541" y="0"/>
                  </a:cubicBezTo>
                  <a:cubicBezTo>
                    <a:pt x="697" y="0"/>
                    <a:pt x="837" y="34"/>
                    <a:pt x="944" y="129"/>
                  </a:cubicBezTo>
                  <a:cubicBezTo>
                    <a:pt x="810" y="265"/>
                    <a:pt x="810" y="265"/>
                    <a:pt x="810" y="265"/>
                  </a:cubicBezTo>
                  <a:cubicBezTo>
                    <a:pt x="745" y="201"/>
                    <a:pt x="645" y="165"/>
                    <a:pt x="542" y="165"/>
                  </a:cubicBezTo>
                  <a:cubicBezTo>
                    <a:pt x="331" y="165"/>
                    <a:pt x="191" y="327"/>
                    <a:pt x="191" y="531"/>
                  </a:cubicBezTo>
                  <a:cubicBezTo>
                    <a:pt x="191" y="749"/>
                    <a:pt x="331" y="911"/>
                    <a:pt x="542" y="911"/>
                  </a:cubicBezTo>
                  <a:cubicBezTo>
                    <a:pt x="635" y="911"/>
                    <a:pt x="719" y="894"/>
                    <a:pt x="782" y="858"/>
                  </a:cubicBezTo>
                  <a:cubicBezTo>
                    <a:pt x="782" y="616"/>
                    <a:pt x="782" y="616"/>
                    <a:pt x="782" y="616"/>
                  </a:cubicBezTo>
                  <a:cubicBezTo>
                    <a:pt x="573" y="616"/>
                    <a:pt x="573" y="616"/>
                    <a:pt x="573" y="616"/>
                  </a:cubicBezTo>
                  <a:cubicBezTo>
                    <a:pt x="573" y="452"/>
                    <a:pt x="573" y="452"/>
                    <a:pt x="573" y="452"/>
                  </a:cubicBezTo>
                  <a:cubicBezTo>
                    <a:pt x="965" y="452"/>
                    <a:pt x="965" y="452"/>
                    <a:pt x="965" y="452"/>
                  </a:cubicBezTo>
                  <a:lnTo>
                    <a:pt x="965" y="975"/>
                  </a:lnTo>
                  <a:close/>
                </a:path>
              </a:pathLst>
            </a:custGeom>
            <a:solidFill>
              <a:srgbClr val="2222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klein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337934" y="2053441"/>
            <a:ext cx="4428000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820800" y="2124000"/>
            <a:ext cx="3268800" cy="424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breed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89901" y="2053441"/>
            <a:ext cx="2052000" cy="4176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66800" y="2124000"/>
            <a:ext cx="5720400" cy="38124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641 x 427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(hoog) links, 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40767" y="2053441"/>
            <a:ext cx="2753742" cy="46080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0" hasCustomPrompt="1"/>
          </p:nvPr>
        </p:nvSpPr>
        <p:spPr>
          <a:xfrm>
            <a:off x="792000" y="0"/>
            <a:ext cx="4950000" cy="6858000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r>
              <a:rPr lang="nl-NL" dirty="0" smtClean="0"/>
              <a:t>Afbeelding formaat: 367 x 476 pixels.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2 k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inhoud 8"/>
          <p:cNvSpPr>
            <a:spLocks noGrp="1"/>
          </p:cNvSpPr>
          <p:nvPr>
            <p:ph sz="quarter" idx="13"/>
          </p:nvPr>
        </p:nvSpPr>
        <p:spPr>
          <a:xfrm>
            <a:off x="4705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4"/>
          </p:nvPr>
        </p:nvSpPr>
        <p:spPr>
          <a:xfrm>
            <a:off x="781971" y="3366000"/>
            <a:ext cx="3672000" cy="2786400"/>
          </a:xfrm>
        </p:spPr>
        <p:txBody>
          <a:bodyPr/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  <a:endParaRPr lang="nl-NL" noProof="1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t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fgeronde rechthoek 31"/>
          <p:cNvSpPr>
            <a:spLocks noSelect="1"/>
          </p:cNvSpPr>
          <p:nvPr userDrawn="1"/>
        </p:nvSpPr>
        <p:spPr>
          <a:xfrm>
            <a:off x="-1731443" y="98556"/>
            <a:ext cx="1609522" cy="4320575"/>
          </a:xfrm>
          <a:prstGeom prst="roundRect">
            <a:avLst>
              <a:gd name="adj" fmla="val 970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/>
            <a:r>
              <a:rPr lang="nl-NL" sz="900" dirty="0" smtClean="0">
                <a:solidFill>
                  <a:schemeClr val="tx1"/>
                </a:solidFill>
              </a:rPr>
              <a:t>Deze dia-indeling</a:t>
            </a:r>
            <a:r>
              <a:rPr lang="nl-NL" sz="900" baseline="0" dirty="0" smtClean="0">
                <a:solidFill>
                  <a:schemeClr val="tx1"/>
                </a:solidFill>
              </a:rPr>
              <a:t> is zo gemaakt dat zelf een afbeelding kan worden geplaatst.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met de rechtermuisknop in de achtergrond en kies Achtergrond opmaken.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op Opvulling met figuur of </a:t>
            </a:r>
            <a:r>
              <a:rPr lang="nl-NL" sz="900" baseline="0" dirty="0" err="1" smtClean="0">
                <a:solidFill>
                  <a:schemeClr val="tx1"/>
                </a:solidFill>
              </a:rPr>
              <a:t>bitmappatroon</a:t>
            </a:r>
            <a:r>
              <a:rPr lang="nl-NL" sz="900" baseline="0" dirty="0" smtClean="0">
                <a:solidFill>
                  <a:schemeClr val="tx1"/>
                </a:solidFill>
              </a:rPr>
              <a:t> en dan op Bestand.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Kies de afbeelding en klik op Invoegen, daarna op Sluiten.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Klik niet op overal toepassen, omdat dan de achtergrond van alle dia’s wordt aangepast.</a:t>
            </a: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Met </a:t>
            </a:r>
            <a:r>
              <a:rPr lang="nl-NL" sz="900" baseline="0" dirty="0" err="1" smtClean="0">
                <a:solidFill>
                  <a:schemeClr val="tx1"/>
                </a:solidFill>
              </a:rPr>
              <a:t>Ctrl</a:t>
            </a:r>
            <a:r>
              <a:rPr lang="nl-NL" sz="900" baseline="0" dirty="0" smtClean="0">
                <a:solidFill>
                  <a:schemeClr val="tx1"/>
                </a:solidFill>
              </a:rPr>
              <a:t>+Z kan dit hersteld worden. </a:t>
            </a:r>
          </a:p>
          <a:p>
            <a:pPr algn="l"/>
            <a:endParaRPr lang="nl-NL" sz="900" baseline="0" dirty="0" smtClean="0">
              <a:solidFill>
                <a:schemeClr val="tx1"/>
              </a:solidFill>
            </a:endParaRPr>
          </a:p>
          <a:p>
            <a:pPr algn="l"/>
            <a:r>
              <a:rPr lang="nl-NL" sz="900" baseline="0" dirty="0" smtClean="0">
                <a:solidFill>
                  <a:schemeClr val="tx1"/>
                </a:solidFill>
              </a:rPr>
              <a:t>Voor het mooiste resultaat is de verhouding 1024 x 768 pixels.  Dit zorgt ervoor dat de foto in de achtergrond scherp wordt, en niet vervormt.</a:t>
            </a:r>
            <a:endParaRPr lang="nl-NL" sz="900" dirty="0">
              <a:solidFill>
                <a:schemeClr val="tx1"/>
              </a:solidFill>
            </a:endParaRPr>
          </a:p>
        </p:txBody>
      </p:sp>
      <p:grpSp>
        <p:nvGrpSpPr>
          <p:cNvPr id="2" name="Groep 35"/>
          <p:cNvGrpSpPr/>
          <p:nvPr userDrawn="1"/>
        </p:nvGrpSpPr>
        <p:grpSpPr>
          <a:xfrm>
            <a:off x="0" y="0"/>
            <a:ext cx="701484" cy="6858000"/>
            <a:chOff x="0" y="0"/>
            <a:chExt cx="701484" cy="6858000"/>
          </a:xfrm>
        </p:grpSpPr>
        <p:sp>
          <p:nvSpPr>
            <p:cNvPr id="30" name="Rechthoek 29"/>
            <p:cNvSpPr>
              <a:spLocks noSelect="1"/>
            </p:cNvSpPr>
            <p:nvPr userDrawn="1"/>
          </p:nvSpPr>
          <p:spPr>
            <a:xfrm>
              <a:off x="0" y="0"/>
              <a:ext cx="701484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3" name="Groep 30"/>
            <p:cNvGrpSpPr/>
            <p:nvPr userDrawn="1"/>
          </p:nvGrpSpPr>
          <p:grpSpPr>
            <a:xfrm>
              <a:off x="182563" y="163513"/>
              <a:ext cx="425450" cy="1447800"/>
              <a:chOff x="182563" y="163513"/>
              <a:chExt cx="425450" cy="1447800"/>
            </a:xfrm>
            <a:solidFill>
              <a:srgbClr val="FF0000"/>
            </a:solidFill>
          </p:grpSpPr>
          <p:sp>
            <p:nvSpPr>
              <p:cNvPr id="33" name="Freeform 7"/>
              <p:cNvSpPr>
                <a:spLocks noSelect="1"/>
              </p:cNvSpPr>
              <p:nvPr/>
            </p:nvSpPr>
            <p:spPr bwMode="auto">
              <a:xfrm>
                <a:off x="182563" y="118586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0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4"/>
                  </a:cxn>
                  <a:cxn ang="0">
                    <a:pos x="214" y="268"/>
                  </a:cxn>
                  <a:cxn ang="0">
                    <a:pos x="134" y="187"/>
                  </a:cxn>
                  <a:cxn ang="0">
                    <a:pos x="54" y="268"/>
                  </a:cxn>
                  <a:cxn ang="0">
                    <a:pos x="0" y="214"/>
                  </a:cxn>
                </a:cxnLst>
                <a:rect l="0" t="0" r="r" b="b"/>
                <a:pathLst>
                  <a:path w="268" h="268">
                    <a:moveTo>
                      <a:pt x="0" y="214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0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4"/>
                    </a:lnTo>
                    <a:lnTo>
                      <a:pt x="214" y="268"/>
                    </a:lnTo>
                    <a:lnTo>
                      <a:pt x="134" y="187"/>
                    </a:lnTo>
                    <a:lnTo>
                      <a:pt x="54" y="268"/>
                    </a:lnTo>
                    <a:lnTo>
                      <a:pt x="0" y="2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4" name="Freeform 8"/>
              <p:cNvSpPr>
                <a:spLocks noSelect="1"/>
              </p:cNvSpPr>
              <p:nvPr/>
            </p:nvSpPr>
            <p:spPr bwMode="auto">
              <a:xfrm>
                <a:off x="182563" y="163513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35" name="Freeform 9"/>
              <p:cNvSpPr>
                <a:spLocks noSelect="1"/>
              </p:cNvSpPr>
              <p:nvPr/>
            </p:nvSpPr>
            <p:spPr bwMode="auto">
              <a:xfrm>
                <a:off x="182563" y="674688"/>
                <a:ext cx="425450" cy="425450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81" y="134"/>
                  </a:cxn>
                  <a:cxn ang="0">
                    <a:pos x="0" y="54"/>
                  </a:cxn>
                  <a:cxn ang="0">
                    <a:pos x="54" y="0"/>
                  </a:cxn>
                  <a:cxn ang="0">
                    <a:pos x="134" y="81"/>
                  </a:cxn>
                  <a:cxn ang="0">
                    <a:pos x="214" y="0"/>
                  </a:cxn>
                  <a:cxn ang="0">
                    <a:pos x="268" y="54"/>
                  </a:cxn>
                  <a:cxn ang="0">
                    <a:pos x="188" y="134"/>
                  </a:cxn>
                  <a:cxn ang="0">
                    <a:pos x="268" y="215"/>
                  </a:cxn>
                  <a:cxn ang="0">
                    <a:pos x="214" y="268"/>
                  </a:cxn>
                  <a:cxn ang="0">
                    <a:pos x="134" y="188"/>
                  </a:cxn>
                  <a:cxn ang="0">
                    <a:pos x="54" y="268"/>
                  </a:cxn>
                  <a:cxn ang="0">
                    <a:pos x="0" y="215"/>
                  </a:cxn>
                </a:cxnLst>
                <a:rect l="0" t="0" r="r" b="b"/>
                <a:pathLst>
                  <a:path w="268" h="268">
                    <a:moveTo>
                      <a:pt x="0" y="215"/>
                    </a:moveTo>
                    <a:lnTo>
                      <a:pt x="81" y="134"/>
                    </a:lnTo>
                    <a:lnTo>
                      <a:pt x="0" y="54"/>
                    </a:lnTo>
                    <a:lnTo>
                      <a:pt x="54" y="0"/>
                    </a:lnTo>
                    <a:lnTo>
                      <a:pt x="134" y="81"/>
                    </a:lnTo>
                    <a:lnTo>
                      <a:pt x="214" y="0"/>
                    </a:lnTo>
                    <a:lnTo>
                      <a:pt x="268" y="54"/>
                    </a:lnTo>
                    <a:lnTo>
                      <a:pt x="188" y="134"/>
                    </a:lnTo>
                    <a:lnTo>
                      <a:pt x="268" y="215"/>
                    </a:lnTo>
                    <a:lnTo>
                      <a:pt x="214" y="268"/>
                    </a:lnTo>
                    <a:lnTo>
                      <a:pt x="134" y="188"/>
                    </a:lnTo>
                    <a:lnTo>
                      <a:pt x="54" y="268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ep 11"/>
          <p:cNvGrpSpPr/>
          <p:nvPr/>
        </p:nvGrpSpPr>
        <p:grpSpPr>
          <a:xfrm>
            <a:off x="182563" y="163513"/>
            <a:ext cx="425450" cy="1447800"/>
            <a:chOff x="182563" y="163513"/>
            <a:chExt cx="425450" cy="1447800"/>
          </a:xfrm>
          <a:solidFill>
            <a:srgbClr val="FF0000"/>
          </a:solidFill>
        </p:grpSpPr>
        <p:sp>
          <p:nvSpPr>
            <p:cNvPr id="13" name="Freeform 7"/>
            <p:cNvSpPr>
              <a:spLocks noSelect="1"/>
            </p:cNvSpPr>
            <p:nvPr/>
          </p:nvSpPr>
          <p:spPr bwMode="auto">
            <a:xfrm>
              <a:off x="182563" y="1185863"/>
              <a:ext cx="425450" cy="425450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0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4"/>
                </a:cxn>
                <a:cxn ang="0">
                  <a:pos x="214" y="268"/>
                </a:cxn>
                <a:cxn ang="0">
                  <a:pos x="134" y="187"/>
                </a:cxn>
                <a:cxn ang="0">
                  <a:pos x="54" y="268"/>
                </a:cxn>
                <a:cxn ang="0">
                  <a:pos x="0" y="214"/>
                </a:cxn>
              </a:cxnLst>
              <a:rect l="0" t="0" r="r" b="b"/>
              <a:pathLst>
                <a:path w="268" h="268">
                  <a:moveTo>
                    <a:pt x="0" y="214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0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4"/>
                  </a:lnTo>
                  <a:lnTo>
                    <a:pt x="214" y="268"/>
                  </a:lnTo>
                  <a:lnTo>
                    <a:pt x="134" y="187"/>
                  </a:lnTo>
                  <a:lnTo>
                    <a:pt x="54" y="268"/>
                  </a:lnTo>
                  <a:lnTo>
                    <a:pt x="0" y="2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8"/>
            <p:cNvSpPr>
              <a:spLocks noSelect="1"/>
            </p:cNvSpPr>
            <p:nvPr/>
          </p:nvSpPr>
          <p:spPr bwMode="auto">
            <a:xfrm>
              <a:off x="182563" y="163513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 noSelect="1"/>
            </p:cNvSpPr>
            <p:nvPr/>
          </p:nvSpPr>
          <p:spPr bwMode="auto">
            <a:xfrm>
              <a:off x="182563" y="674688"/>
              <a:ext cx="425450" cy="425450"/>
            </a:xfrm>
            <a:custGeom>
              <a:avLst/>
              <a:gdLst/>
              <a:ahLst/>
              <a:cxnLst>
                <a:cxn ang="0">
                  <a:pos x="0" y="215"/>
                </a:cxn>
                <a:cxn ang="0">
                  <a:pos x="81" y="134"/>
                </a:cxn>
                <a:cxn ang="0">
                  <a:pos x="0" y="54"/>
                </a:cxn>
                <a:cxn ang="0">
                  <a:pos x="54" y="0"/>
                </a:cxn>
                <a:cxn ang="0">
                  <a:pos x="134" y="81"/>
                </a:cxn>
                <a:cxn ang="0">
                  <a:pos x="214" y="0"/>
                </a:cxn>
                <a:cxn ang="0">
                  <a:pos x="268" y="54"/>
                </a:cxn>
                <a:cxn ang="0">
                  <a:pos x="188" y="134"/>
                </a:cxn>
                <a:cxn ang="0">
                  <a:pos x="268" y="215"/>
                </a:cxn>
                <a:cxn ang="0">
                  <a:pos x="214" y="268"/>
                </a:cxn>
                <a:cxn ang="0">
                  <a:pos x="134" y="188"/>
                </a:cxn>
                <a:cxn ang="0">
                  <a:pos x="54" y="268"/>
                </a:cxn>
                <a:cxn ang="0">
                  <a:pos x="0" y="215"/>
                </a:cxn>
              </a:cxnLst>
              <a:rect l="0" t="0" r="r" b="b"/>
              <a:pathLst>
                <a:path w="268" h="268">
                  <a:moveTo>
                    <a:pt x="0" y="215"/>
                  </a:moveTo>
                  <a:lnTo>
                    <a:pt x="81" y="134"/>
                  </a:lnTo>
                  <a:lnTo>
                    <a:pt x="0" y="54"/>
                  </a:lnTo>
                  <a:lnTo>
                    <a:pt x="54" y="0"/>
                  </a:lnTo>
                  <a:lnTo>
                    <a:pt x="134" y="81"/>
                  </a:lnTo>
                  <a:lnTo>
                    <a:pt x="214" y="0"/>
                  </a:lnTo>
                  <a:lnTo>
                    <a:pt x="268" y="54"/>
                  </a:lnTo>
                  <a:lnTo>
                    <a:pt x="188" y="134"/>
                  </a:lnTo>
                  <a:lnTo>
                    <a:pt x="268" y="215"/>
                  </a:lnTo>
                  <a:lnTo>
                    <a:pt x="214" y="268"/>
                  </a:lnTo>
                  <a:lnTo>
                    <a:pt x="134" y="188"/>
                  </a:lnTo>
                  <a:lnTo>
                    <a:pt x="54" y="268"/>
                  </a:lnTo>
                  <a:lnTo>
                    <a:pt x="0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81971" y="1998333"/>
            <a:ext cx="7596000" cy="1143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l-NL" noProof="1" smtClean="0"/>
              <a:t>Klik om de stijl te bewerken</a:t>
            </a:r>
            <a:endParaRPr lang="nl-NL" noProof="1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1563" y="3367563"/>
            <a:ext cx="7596000" cy="27871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1" smtClean="0"/>
              <a:t>Klik om de modelstijlen te bewerken</a:t>
            </a:r>
          </a:p>
          <a:p>
            <a:pPr lvl="1"/>
            <a:r>
              <a:rPr lang="nl-NL" noProof="1" smtClean="0"/>
              <a:t>Tweede niveau</a:t>
            </a:r>
          </a:p>
          <a:p>
            <a:pPr lvl="2"/>
            <a:r>
              <a:rPr lang="nl-NL" noProof="1" smtClean="0"/>
              <a:t>Derde niveau</a:t>
            </a:r>
          </a:p>
          <a:p>
            <a:pPr lvl="3"/>
            <a:r>
              <a:rPr lang="nl-NL" noProof="1" smtClean="0"/>
              <a:t>Vierde niveau</a:t>
            </a:r>
          </a:p>
          <a:p>
            <a:pPr lvl="4"/>
            <a:r>
              <a:rPr lang="nl-NL" noProof="1" smtClean="0"/>
              <a:t>Vijfde niveau</a:t>
            </a:r>
          </a:p>
          <a:p>
            <a:pPr lvl="5"/>
            <a:r>
              <a:rPr lang="nl-NL" noProof="1" smtClean="0"/>
              <a:t>Zesde niveau</a:t>
            </a:r>
          </a:p>
          <a:p>
            <a:pPr lvl="6"/>
            <a:r>
              <a:rPr lang="nl-NL" noProof="1" smtClean="0"/>
              <a:t>Zevende niveau</a:t>
            </a:r>
          </a:p>
          <a:p>
            <a:pPr lvl="7"/>
            <a:r>
              <a:rPr lang="nl-NL" noProof="1" smtClean="0"/>
              <a:t>Achtste niveau</a:t>
            </a:r>
          </a:p>
          <a:p>
            <a:pPr lvl="8"/>
            <a:r>
              <a:rPr lang="nl-NL" noProof="1" smtClean="0"/>
              <a:t>Negende niveau</a:t>
            </a:r>
            <a:endParaRPr lang="nl-NL" noProof="1"/>
          </a:p>
        </p:txBody>
      </p:sp>
      <p:grpSp>
        <p:nvGrpSpPr>
          <p:cNvPr id="20" name="Groep 19"/>
          <p:cNvGrpSpPr/>
          <p:nvPr/>
        </p:nvGrpSpPr>
        <p:grpSpPr>
          <a:xfrm>
            <a:off x="9252624" y="-47626"/>
            <a:ext cx="1609522" cy="6948000"/>
            <a:chOff x="9252624" y="-47626"/>
            <a:chExt cx="1609522" cy="6948000"/>
          </a:xfrm>
        </p:grpSpPr>
        <p:sp>
          <p:nvSpPr>
            <p:cNvPr id="16" name="Afgeronde rechthoek 15"/>
            <p:cNvSpPr>
              <a:spLocks noSelect="1"/>
            </p:cNvSpPr>
            <p:nvPr userDrawn="1"/>
          </p:nvSpPr>
          <p:spPr>
            <a:xfrm>
              <a:off x="9252624" y="-47626"/>
              <a:ext cx="1609522" cy="6948000"/>
            </a:xfrm>
            <a:prstGeom prst="roundRect">
              <a:avLst>
                <a:gd name="adj" fmla="val 9701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>
              <a:noAutofit/>
            </a:bodyPr>
            <a:lstStyle/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het pijltje naast Nieuwe dia om een nieuwe dia aan te maken. Kies een van de indelingen.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Klik op Indeling als de dia opnieuw moet worden aangepast aan de huidige indeling, of om een andere indeling toe te passen.</a:t>
              </a:r>
            </a:p>
            <a:p>
              <a:pPr algn="l"/>
              <a:endParaRPr lang="nl-NL" sz="90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De tekstvakken van de dia’s hebben allen 9 niveaus.</a:t>
              </a:r>
            </a:p>
            <a:p>
              <a:pPr algn="l"/>
              <a:r>
                <a:rPr lang="nl-NL" sz="900" dirty="0" smtClean="0">
                  <a:solidFill>
                    <a:schemeClr val="tx1"/>
                  </a:solidFill>
                </a:rPr>
                <a:t>Eerste, tweede en derde niveau hebben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een opsomming. Het vierde niveau is </a:t>
              </a:r>
              <a:r>
                <a:rPr lang="nl-NL" sz="900" baseline="0" dirty="0" err="1" smtClean="0">
                  <a:solidFill>
                    <a:schemeClr val="tx1"/>
                  </a:solidFill>
                </a:rPr>
                <a:t>bold</a:t>
              </a:r>
              <a:r>
                <a:rPr lang="nl-NL" sz="900" baseline="0" dirty="0" smtClean="0">
                  <a:solidFill>
                    <a:schemeClr val="tx1"/>
                  </a:solidFill>
                </a:rPr>
                <a:t> en geschikt voor een kopje.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vijfde niveau is voor de basistekst. Zowel niveau  vier als vijf lijnen automatisch uit aan de linkerkantlijn.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zesde, zevende en achtste niveau lijnen uit onder resp. eerste, tweede en derde opsomming.</a:t>
              </a:r>
            </a:p>
            <a:p>
              <a:pPr algn="l"/>
              <a:r>
                <a:rPr lang="nl-NL" sz="900" baseline="0" dirty="0" smtClean="0">
                  <a:solidFill>
                    <a:schemeClr val="tx1"/>
                  </a:solidFill>
                </a:rPr>
                <a:t>Het negende niveau is een kleiner lettertype dat uitlijnt aan de linkermarge. Deze is geschikt voor bijvoorbeeld een bijschrift.</a:t>
              </a:r>
            </a:p>
            <a:p>
              <a:pPr algn="l"/>
              <a:endParaRPr lang="nl-NL" sz="90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1" baseline="0" dirty="0" smtClean="0">
                  <a:solidFill>
                    <a:schemeClr val="tx1"/>
                  </a:solidFill>
                </a:rPr>
                <a:t>Let op:</a:t>
              </a:r>
              <a:r>
                <a:rPr lang="nl-NL" sz="900" b="0" baseline="0" dirty="0" smtClean="0">
                  <a:solidFill>
                    <a:schemeClr val="tx1"/>
                  </a:solidFill>
                </a:rPr>
                <a:t>  Let op: wissel van stijl met de knoppen              voor lijstniveau verhogen of verlagen, of in MS Office met verkorte toetscombinatie Alt+Shift+← of Alt+Shift+→</a:t>
              </a: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endParaRPr lang="nl-NL" sz="900" b="0" baseline="0" dirty="0" smtClean="0">
                <a:solidFill>
                  <a:schemeClr val="tx1"/>
                </a:solidFill>
              </a:endParaRPr>
            </a:p>
            <a:p>
              <a:pPr algn="l"/>
              <a:r>
                <a:rPr lang="nl-NL" sz="900" b="0" baseline="0" dirty="0" smtClean="0">
                  <a:solidFill>
                    <a:schemeClr val="tx1"/>
                  </a:solidFill>
                </a:rPr>
                <a:t>Gebruik dus niet de standaard opsomming- knoppen van MS Office om de stijl te veranderen!</a:t>
              </a:r>
              <a:endParaRPr lang="nl-NL" sz="900" b="1" dirty="0">
                <a:solidFill>
                  <a:schemeClr val="tx1"/>
                </a:solidFill>
              </a:endParaRPr>
            </a:p>
          </p:txBody>
        </p:sp>
        <p:pic>
          <p:nvPicPr>
            <p:cNvPr id="17" name="Afbeelding 16" descr="knoppen inspringen.png"/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9664584" y="5669775"/>
              <a:ext cx="419100" cy="228600"/>
            </a:xfrm>
            <a:prstGeom prst="rect">
              <a:avLst/>
            </a:prstGeom>
          </p:spPr>
        </p:pic>
        <p:grpSp>
          <p:nvGrpSpPr>
            <p:cNvPr id="19" name="Groep 18"/>
            <p:cNvGrpSpPr/>
            <p:nvPr userDrawn="1"/>
          </p:nvGrpSpPr>
          <p:grpSpPr>
            <a:xfrm>
              <a:off x="9632100" y="6521279"/>
              <a:ext cx="752580" cy="285790"/>
              <a:chOff x="9670200" y="6559379"/>
              <a:chExt cx="752580" cy="285790"/>
            </a:xfrm>
          </p:grpSpPr>
          <p:pic>
            <p:nvPicPr>
              <p:cNvPr id="18" name="Afbeelding 17" descr="knoppen ms office niet gebruiken.png"/>
              <p:cNvPicPr>
                <a:picLocks noChangeAspect="1"/>
              </p:cNvPicPr>
              <p:nvPr userDrawn="1"/>
            </p:nvPicPr>
            <p:blipFill>
              <a:blip r:embed="rId15"/>
              <a:stretch>
                <a:fillRect/>
              </a:stretch>
            </p:blipFill>
            <p:spPr>
              <a:xfrm>
                <a:off x="9670200" y="6559379"/>
                <a:ext cx="752580" cy="285790"/>
              </a:xfrm>
              <a:prstGeom prst="rect">
                <a:avLst/>
              </a:prstGeom>
            </p:spPr>
          </p:pic>
          <p:cxnSp>
            <p:nvCxnSpPr>
              <p:cNvPr id="22" name="Rechte verbindingslijn 21"/>
              <p:cNvCxnSpPr/>
              <p:nvPr userDrawn="1"/>
            </p:nvCxnSpPr>
            <p:spPr>
              <a:xfrm flipH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 userDrawn="1"/>
            </p:nvCxnSpPr>
            <p:spPr>
              <a:xfrm flipH="1" flipV="1">
                <a:off x="9702684" y="6565608"/>
                <a:ext cx="677709" cy="279561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19" r:id="rId2"/>
    <p:sldLayoutId id="2147483718" r:id="rId3"/>
    <p:sldLayoutId id="2147483728" r:id="rId4"/>
    <p:sldLayoutId id="2147483725" r:id="rId5"/>
    <p:sldLayoutId id="2147483730" r:id="rId6"/>
    <p:sldLayoutId id="2147483732" r:id="rId7"/>
    <p:sldLayoutId id="2147483720" r:id="rId8"/>
    <p:sldLayoutId id="2147483735" r:id="rId9"/>
    <p:sldLayoutId id="2147483722" r:id="rId10"/>
    <p:sldLayoutId id="2147483723" r:id="rId11"/>
    <p:sldLayoutId id="2147483736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ts val="0"/>
        </a:spcBef>
        <a:buClr>
          <a:schemeClr val="accent1"/>
        </a:buClr>
        <a:buSzPct val="65000"/>
        <a:buFont typeface="Wingdings" pitchFamily="2" charset="2"/>
        <a:buChar char=""/>
        <a:defRPr sz="2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spcBef>
          <a:spcPts val="0"/>
        </a:spcBef>
        <a:buFont typeface="Corbe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spcBef>
          <a:spcPts val="0"/>
        </a:spcBef>
        <a:buClrTx/>
        <a:buSzPct val="100000"/>
        <a:buFont typeface="Corbel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spcBef>
          <a:spcPts val="0"/>
        </a:spcBef>
        <a:buFont typeface="Corbe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432000" indent="0" algn="l" defTabSz="914400" rtl="0" eaLnBrk="1" latinLnBrk="0" hangingPunct="1">
        <a:spcBef>
          <a:spcPts val="0"/>
        </a:spcBef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00" indent="0" algn="l" defTabSz="914400" rtl="0" eaLnBrk="1" latinLnBrk="0" hangingPunct="1">
        <a:spcBef>
          <a:spcPts val="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2.xlsx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596000" cy="1143000"/>
          </a:xfrm>
        </p:spPr>
        <p:txBody>
          <a:bodyPr/>
          <a:lstStyle/>
          <a:p>
            <a:r>
              <a:rPr lang="nl-NL" altLang="nl-NL" dirty="0" err="1" smtClean="0"/>
              <a:t>Prepare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for</a:t>
            </a:r>
            <a:r>
              <a:rPr lang="nl-NL" altLang="nl-NL" dirty="0" smtClean="0"/>
              <a:t> analysis: </a:t>
            </a:r>
            <a:br>
              <a:rPr lang="nl-NL" altLang="nl-NL" dirty="0" smtClean="0"/>
            </a:br>
            <a:r>
              <a:rPr lang="nl-NL" altLang="nl-NL" sz="2800" dirty="0" smtClean="0"/>
              <a:t>2 planfiles maken, 1 per weegfactor</a:t>
            </a:r>
            <a:endParaRPr lang="nl-NL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276872"/>
            <a:ext cx="7776864" cy="2787175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1200" dirty="0" smtClean="0"/>
              <a:t>*</a:t>
            </a:r>
            <a:r>
              <a:rPr lang="nl-NL" altLang="nl-NL" sz="1200" dirty="0"/>
              <a:t>PLANFILE 1.</a:t>
            </a:r>
          </a:p>
          <a:p>
            <a:pPr marL="0" indent="0">
              <a:buNone/>
            </a:pPr>
            <a:r>
              <a:rPr lang="nl-NL" altLang="nl-NL" sz="1200" dirty="0" smtClean="0"/>
              <a:t>*gewicht: </a:t>
            </a:r>
            <a:r>
              <a:rPr lang="nl-NL" altLang="nl-NL" sz="1200" dirty="0" err="1" smtClean="0"/>
              <a:t>ewCBSGGD</a:t>
            </a:r>
            <a:endParaRPr lang="nl-NL" altLang="nl-NL" sz="1200" dirty="0" smtClean="0"/>
          </a:p>
          <a:p>
            <a:pPr marL="0" indent="0">
              <a:buNone/>
            </a:pPr>
            <a:r>
              <a:rPr lang="nl-NL" altLang="nl-NL" sz="1200" dirty="0" smtClean="0"/>
              <a:t>*stratum: primaire eenheid (wijken/gemeenten)</a:t>
            </a:r>
          </a:p>
          <a:p>
            <a:pPr marL="0" indent="0">
              <a:buNone/>
            </a:pPr>
            <a:r>
              <a:rPr lang="nl-NL" altLang="nl-NL" sz="1200" dirty="0" smtClean="0"/>
              <a:t>*WR: </a:t>
            </a:r>
            <a:r>
              <a:rPr lang="nl-NL" altLang="nl-NL" sz="1200" dirty="0" err="1" smtClean="0"/>
              <a:t>with</a:t>
            </a:r>
            <a:r>
              <a:rPr lang="nl-NL" altLang="nl-NL" sz="1200" dirty="0" smtClean="0"/>
              <a:t> </a:t>
            </a:r>
            <a:r>
              <a:rPr lang="nl-NL" altLang="nl-NL" sz="1200" dirty="0" err="1" smtClean="0"/>
              <a:t>replacement</a:t>
            </a:r>
            <a:r>
              <a:rPr lang="nl-NL" altLang="nl-NL" sz="1200" dirty="0" smtClean="0"/>
              <a:t> (met teruglegging)</a:t>
            </a:r>
          </a:p>
          <a:p>
            <a:pPr marL="0" indent="0">
              <a:buNone/>
            </a:pPr>
            <a:endParaRPr lang="nl-NL" altLang="nl-NL" sz="1200" dirty="0"/>
          </a:p>
          <a:p>
            <a:pPr marL="0" indent="0">
              <a:buNone/>
            </a:pPr>
            <a:r>
              <a:rPr lang="nl-NL" altLang="nl-NL" sz="1200" dirty="0"/>
              <a:t>* Analysis </a:t>
            </a:r>
            <a:r>
              <a:rPr lang="nl-NL" altLang="nl-NL" sz="1200" dirty="0" err="1"/>
              <a:t>Preparation</a:t>
            </a:r>
            <a:r>
              <a:rPr lang="nl-NL" altLang="nl-NL" sz="1200" dirty="0"/>
              <a:t> Wizard. </a:t>
            </a:r>
          </a:p>
          <a:p>
            <a:pPr marL="0" indent="0">
              <a:buNone/>
            </a:pPr>
            <a:r>
              <a:rPr lang="nl-NL" altLang="nl-NL" sz="1200" dirty="0"/>
              <a:t>CSPLAN ANALYSIS </a:t>
            </a:r>
          </a:p>
          <a:p>
            <a:pPr marL="0" indent="0">
              <a:buNone/>
            </a:pPr>
            <a:r>
              <a:rPr lang="nl-NL" altLang="nl-NL" sz="1200" dirty="0"/>
              <a:t>   /PLAN FILE='U:\_Special\EGZ AGM\2016\databestanden\weging\</a:t>
            </a:r>
            <a:r>
              <a:rPr lang="nl-NL" altLang="nl-NL" sz="1200" dirty="0" err="1"/>
              <a:t>ewCBSGGD.csaplan</a:t>
            </a:r>
            <a:r>
              <a:rPr lang="nl-NL" altLang="nl-NL" sz="1200" dirty="0"/>
              <a:t>' </a:t>
            </a:r>
            <a:endParaRPr lang="nl-NL" altLang="nl-NL" sz="1200" dirty="0" smtClean="0"/>
          </a:p>
          <a:p>
            <a:pPr marL="0" indent="0">
              <a:buNone/>
            </a:pPr>
            <a:r>
              <a:rPr lang="nl-NL" altLang="nl-NL" sz="1200" dirty="0" smtClean="0"/>
              <a:t>  </a:t>
            </a:r>
            <a:r>
              <a:rPr lang="nl-NL" altLang="nl-NL" sz="1200" dirty="0"/>
              <a:t>/PLANVARS ANALYSISWEIGHT=</a:t>
            </a:r>
            <a:r>
              <a:rPr lang="nl-NL" altLang="nl-NL" sz="1200" dirty="0" err="1"/>
              <a:t>ewCBSGGD</a:t>
            </a:r>
            <a:r>
              <a:rPr lang="nl-NL" altLang="nl-NL" sz="1200" dirty="0"/>
              <a:t> </a:t>
            </a:r>
          </a:p>
          <a:p>
            <a:pPr marL="0" indent="0">
              <a:buNone/>
            </a:pPr>
            <a:r>
              <a:rPr lang="nl-NL" altLang="nl-NL" sz="1200" dirty="0"/>
              <a:t>  /SRSESTIMATOR TYPE=WOR </a:t>
            </a:r>
          </a:p>
          <a:p>
            <a:pPr marL="0" indent="0">
              <a:buNone/>
            </a:pPr>
            <a:r>
              <a:rPr lang="nl-NL" altLang="nl-NL" sz="1200" dirty="0"/>
              <a:t>  /PRINT PLAN </a:t>
            </a:r>
          </a:p>
          <a:p>
            <a:pPr marL="0" indent="0">
              <a:buNone/>
            </a:pPr>
            <a:r>
              <a:rPr lang="nl-NL" altLang="nl-NL" sz="1200" dirty="0"/>
              <a:t>  /DESIGN </a:t>
            </a:r>
            <a:r>
              <a:rPr lang="nl-NL" altLang="nl-NL" sz="1200" dirty="0" smtClean="0"/>
              <a:t>STRATA=</a:t>
            </a:r>
            <a:r>
              <a:rPr lang="nl-NL" altLang="nl-NL" sz="1200" dirty="0" err="1" smtClean="0"/>
              <a:t>PrimaireEenheid</a:t>
            </a:r>
            <a:endParaRPr lang="nl-NL" altLang="nl-NL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altLang="nl-NL" sz="1200" dirty="0"/>
              <a:t>  /ESTIMATOR TYPE=WR.</a:t>
            </a:r>
          </a:p>
          <a:p>
            <a:pPr marL="0" indent="0">
              <a:buNone/>
            </a:pPr>
            <a:endParaRPr lang="nl-NL" altLang="nl-NL" sz="1200" dirty="0"/>
          </a:p>
          <a:p>
            <a:pPr marL="0" indent="0">
              <a:buNone/>
            </a:pPr>
            <a:r>
              <a:rPr lang="nl-NL" altLang="nl-NL" sz="1200" dirty="0" smtClean="0"/>
              <a:t>*</a:t>
            </a:r>
            <a:r>
              <a:rPr lang="nl-NL" altLang="nl-NL" sz="1200" dirty="0"/>
              <a:t>PLANFILE 2</a:t>
            </a:r>
            <a:r>
              <a:rPr lang="nl-NL" altLang="nl-NL" sz="1200" dirty="0" smtClean="0"/>
              <a:t>.</a:t>
            </a:r>
          </a:p>
          <a:p>
            <a:pPr marL="0" indent="0">
              <a:buNone/>
            </a:pPr>
            <a:r>
              <a:rPr lang="nl-NL" altLang="nl-NL" sz="1200" dirty="0"/>
              <a:t>*gewicht: </a:t>
            </a:r>
            <a:r>
              <a:rPr lang="nl-NL" altLang="nl-NL" sz="1200" dirty="0" err="1" smtClean="0"/>
              <a:t>ewGGD</a:t>
            </a:r>
            <a:endParaRPr lang="nl-NL" altLang="nl-NL" sz="1200" dirty="0"/>
          </a:p>
          <a:p>
            <a:pPr marL="0" indent="0">
              <a:buNone/>
            </a:pPr>
            <a:r>
              <a:rPr lang="nl-NL" altLang="nl-NL" sz="1200" dirty="0" smtClean="0"/>
              <a:t>CSPLAN </a:t>
            </a:r>
            <a:r>
              <a:rPr lang="nl-NL" altLang="nl-NL" sz="1200" dirty="0"/>
              <a:t>ANALYSIS </a:t>
            </a:r>
          </a:p>
          <a:p>
            <a:pPr marL="0" indent="0">
              <a:buNone/>
            </a:pPr>
            <a:r>
              <a:rPr lang="nl-NL" altLang="nl-NL" sz="1200" dirty="0"/>
              <a:t>  /PLAN FILE='U:\_Special\EGZ </a:t>
            </a:r>
            <a:r>
              <a:rPr lang="nl-NL" altLang="nl-NL" sz="1200" dirty="0" smtClean="0"/>
              <a:t>AGM\2016\databestanden\weging\</a:t>
            </a:r>
            <a:r>
              <a:rPr lang="nl-NL" altLang="nl-NL" sz="1200" dirty="0" err="1" smtClean="0"/>
              <a:t>ewGGD.csaplan</a:t>
            </a:r>
            <a:r>
              <a:rPr lang="nl-NL" altLang="nl-NL" sz="1200" dirty="0"/>
              <a:t>' </a:t>
            </a:r>
            <a:endParaRPr lang="nl-NL" altLang="nl-NL" sz="1200" dirty="0" smtClean="0"/>
          </a:p>
          <a:p>
            <a:pPr marL="0" indent="0">
              <a:buNone/>
            </a:pPr>
            <a:r>
              <a:rPr lang="nl-NL" altLang="nl-NL" sz="1200" dirty="0" smtClean="0"/>
              <a:t>  </a:t>
            </a:r>
            <a:r>
              <a:rPr lang="nl-NL" altLang="nl-NL" sz="1200" dirty="0"/>
              <a:t>/PLANVARS </a:t>
            </a:r>
            <a:r>
              <a:rPr lang="nl-NL" altLang="nl-NL" sz="1200" dirty="0" smtClean="0"/>
              <a:t>ANALYSISWEIGHT=</a:t>
            </a:r>
            <a:r>
              <a:rPr lang="nl-NL" altLang="nl-NL" sz="1200" dirty="0" err="1" smtClean="0"/>
              <a:t>ewGGD</a:t>
            </a:r>
            <a:r>
              <a:rPr lang="nl-NL" altLang="nl-NL" sz="1200" dirty="0" smtClean="0"/>
              <a:t> </a:t>
            </a:r>
            <a:endParaRPr lang="nl-NL" altLang="nl-NL" sz="1200" dirty="0"/>
          </a:p>
          <a:p>
            <a:pPr marL="0" indent="0">
              <a:buNone/>
            </a:pPr>
            <a:r>
              <a:rPr lang="nl-NL" altLang="nl-NL" sz="1200" dirty="0"/>
              <a:t>  /SRSESTIMATOR TYPE=WOR </a:t>
            </a:r>
          </a:p>
          <a:p>
            <a:pPr marL="0" indent="0">
              <a:buNone/>
            </a:pPr>
            <a:r>
              <a:rPr lang="nl-NL" altLang="nl-NL" sz="1200" dirty="0"/>
              <a:t>  /PRINT PLAN </a:t>
            </a:r>
          </a:p>
          <a:p>
            <a:pPr marL="0" indent="0">
              <a:buNone/>
            </a:pPr>
            <a:r>
              <a:rPr lang="nl-NL" altLang="nl-NL" sz="1200" dirty="0"/>
              <a:t>  /DESIGN </a:t>
            </a:r>
            <a:r>
              <a:rPr lang="nl-NL" altLang="nl-NL" sz="1200" dirty="0" smtClean="0"/>
              <a:t>STRATA=</a:t>
            </a:r>
            <a:r>
              <a:rPr lang="nl-NL" altLang="nl-NL" sz="1200" dirty="0" err="1" smtClean="0"/>
              <a:t>PrimaireEenheid</a:t>
            </a:r>
            <a:endParaRPr lang="nl-NL" altLang="nl-NL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altLang="nl-NL" sz="1200" dirty="0"/>
              <a:t>  /ESTIMATOR TYPE=WR.</a:t>
            </a:r>
          </a:p>
          <a:p>
            <a:pPr marL="0" indent="0">
              <a:buNone/>
            </a:pPr>
            <a:endParaRPr lang="nl-NL" altLang="nl-NL" sz="1000" dirty="0"/>
          </a:p>
        </p:txBody>
      </p:sp>
      <p:sp>
        <p:nvSpPr>
          <p:cNvPr id="6" name="Ovaal 5"/>
          <p:cNvSpPr/>
          <p:nvPr/>
        </p:nvSpPr>
        <p:spPr>
          <a:xfrm>
            <a:off x="2712794" y="5481228"/>
            <a:ext cx="792088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082" y="3622674"/>
            <a:ext cx="8175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7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596000" cy="720080"/>
          </a:xfrm>
        </p:spPr>
        <p:txBody>
          <a:bodyPr/>
          <a:lstStyle/>
          <a:p>
            <a:r>
              <a:rPr lang="nl-NL" altLang="nl-NL" dirty="0" smtClean="0"/>
              <a:t>Toetsen verschil Amsterdam t.o.v. G4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2348880"/>
            <a:ext cx="7596000" cy="2787175"/>
          </a:xfrm>
        </p:spPr>
        <p:txBody>
          <a:bodyPr/>
          <a:lstStyle/>
          <a:p>
            <a:r>
              <a:rPr lang="nl-NL" altLang="nl-NL" sz="2400" dirty="0" smtClean="0"/>
              <a:t>Is er een verschil tussen de G4? </a:t>
            </a:r>
          </a:p>
          <a:p>
            <a:pPr lvl="1"/>
            <a:r>
              <a:rPr lang="nl-NL" altLang="nl-NL" sz="2400" dirty="0" smtClean="0"/>
              <a:t>Kruistabel &amp; </a:t>
            </a:r>
            <a:r>
              <a:rPr lang="nl-NL" altLang="nl-NL" sz="2400" dirty="0" err="1" smtClean="0"/>
              <a:t>Chisq</a:t>
            </a:r>
            <a:r>
              <a:rPr lang="nl-NL" altLang="nl-NL" sz="2400" dirty="0" smtClean="0"/>
              <a:t>-test</a:t>
            </a:r>
          </a:p>
          <a:p>
            <a:r>
              <a:rPr lang="nl-NL" altLang="nl-NL" sz="2400" dirty="0" smtClean="0"/>
              <a:t>Bij p&lt;0,05 voor verschil tussen G4 :</a:t>
            </a:r>
          </a:p>
          <a:p>
            <a:pPr lvl="1"/>
            <a:r>
              <a:rPr lang="nl-NL" altLang="nl-NL" sz="2400" dirty="0" smtClean="0"/>
              <a:t>&gt; Dan toetsen Amsterdam t.o.v. </a:t>
            </a:r>
            <a:r>
              <a:rPr lang="nl-NL" altLang="nl-NL" sz="2400" u="sng" dirty="0" smtClean="0"/>
              <a:t>rest van </a:t>
            </a:r>
            <a:r>
              <a:rPr lang="nl-NL" altLang="nl-NL" sz="2400" dirty="0" smtClean="0"/>
              <a:t>G4 </a:t>
            </a:r>
          </a:p>
          <a:p>
            <a:r>
              <a:rPr lang="nl-NL" altLang="nl-NL" sz="2400" dirty="0" smtClean="0"/>
              <a:t>Gemeenten t.o.v. rest van de regio:</a:t>
            </a:r>
          </a:p>
          <a:p>
            <a:pPr lvl="1"/>
            <a:r>
              <a:rPr lang="nl-NL" altLang="nl-NL" sz="2400" dirty="0" smtClean="0"/>
              <a:t>Is er verschil tussen gemeenten?</a:t>
            </a:r>
          </a:p>
          <a:p>
            <a:pPr lvl="1"/>
            <a:r>
              <a:rPr lang="nl-NL" altLang="nl-NL" sz="2400" dirty="0" smtClean="0"/>
              <a:t>Ja: wijkt gemeente X af van rest van de regio</a:t>
            </a:r>
          </a:p>
          <a:p>
            <a:r>
              <a:rPr lang="nl-NL" altLang="nl-NL" sz="2400" dirty="0" smtClean="0"/>
              <a:t>Idem voor wijken t.o.v. rest van de stad</a:t>
            </a:r>
          </a:p>
          <a:p>
            <a:r>
              <a:rPr lang="nl-NL" altLang="nl-NL" sz="2400" dirty="0" err="1" smtClean="0"/>
              <a:t>etc</a:t>
            </a:r>
            <a:endParaRPr lang="nl-NL" alt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10077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Gemiddelden </a:t>
            </a:r>
            <a:r>
              <a:rPr lang="nl-NL" altLang="nl-NL" dirty="0"/>
              <a:t>berekenen</a:t>
            </a:r>
            <a:r>
              <a:rPr lang="nl-NL" altLang="nl-NL" dirty="0" smtClean="0"/>
              <a:t/>
            </a:r>
            <a:br>
              <a:rPr lang="nl-NL" altLang="nl-NL" dirty="0" smtClean="0"/>
            </a:br>
            <a:r>
              <a:rPr lang="nl-NL" altLang="nl-NL" dirty="0" smtClean="0"/>
              <a:t>bijv. BMI * mannen en vrouwen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r>
              <a:rPr lang="nl-NL" altLang="nl-NL" sz="2400" dirty="0" smtClean="0"/>
              <a:t> </a:t>
            </a:r>
            <a:r>
              <a:rPr lang="nl-NL" sz="2400" dirty="0"/>
              <a:t>CSDESCRIPTIVES</a:t>
            </a:r>
          </a:p>
          <a:p>
            <a:r>
              <a:rPr lang="nl-NL" sz="2400" dirty="0"/>
              <a:t>  /PLAN FILE='U:\_Special\EGZ AGM\2016\databestanden\weging\</a:t>
            </a:r>
            <a:r>
              <a:rPr lang="nl-NL" sz="2400" dirty="0" err="1"/>
              <a:t>ewCBSGGD.csaplan</a:t>
            </a:r>
            <a:r>
              <a:rPr lang="nl-NL" sz="2400" dirty="0"/>
              <a:t>'</a:t>
            </a:r>
          </a:p>
          <a:p>
            <a:r>
              <a:rPr lang="nl-NL" sz="2400" dirty="0"/>
              <a:t>  /SUMMARY VARIABLES=aggws201</a:t>
            </a:r>
          </a:p>
          <a:p>
            <a:r>
              <a:rPr lang="nl-NL" sz="2400" dirty="0"/>
              <a:t>  /SUBPOP TABLE=geslacht DISPLAY=LAYERED</a:t>
            </a:r>
          </a:p>
          <a:p>
            <a:r>
              <a:rPr lang="nl-NL" sz="2400" dirty="0"/>
              <a:t>  /MEAN</a:t>
            </a:r>
          </a:p>
          <a:p>
            <a:r>
              <a:rPr lang="nl-NL" sz="2400" dirty="0"/>
              <a:t>  /STATISTICS SE CIN(95)</a:t>
            </a:r>
          </a:p>
          <a:p>
            <a:r>
              <a:rPr lang="nl-NL" sz="2400" dirty="0"/>
              <a:t>  /MISSING SCOPE=ANALYSIS CLASSMISSING=EXCLUDE.</a:t>
            </a:r>
          </a:p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sp>
        <p:nvSpPr>
          <p:cNvPr id="4" name="Ovaal 3"/>
          <p:cNvSpPr/>
          <p:nvPr/>
        </p:nvSpPr>
        <p:spPr>
          <a:xfrm>
            <a:off x="827584" y="3284984"/>
            <a:ext cx="2664296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5085184"/>
            <a:ext cx="1584176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7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Output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5848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49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196752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Verschillen in gemiddelden tussen groepen toetsen</a:t>
            </a:r>
            <a:br>
              <a:rPr lang="nl-NL" alt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70490" y="2564904"/>
            <a:ext cx="8466005" cy="2787175"/>
          </a:xfrm>
        </p:spPr>
        <p:txBody>
          <a:bodyPr/>
          <a:lstStyle/>
          <a:p>
            <a:r>
              <a:rPr lang="nl-NL" sz="2400" dirty="0" smtClean="0"/>
              <a:t>Via GLM: </a:t>
            </a:r>
            <a:r>
              <a:rPr lang="nl-NL" sz="2400" dirty="0" err="1" smtClean="0"/>
              <a:t>general</a:t>
            </a:r>
            <a:r>
              <a:rPr lang="nl-NL" sz="2400" dirty="0" smtClean="0"/>
              <a:t> </a:t>
            </a:r>
            <a:r>
              <a:rPr lang="nl-NL" sz="2400" dirty="0" err="1" smtClean="0"/>
              <a:t>linear</a:t>
            </a:r>
            <a:r>
              <a:rPr lang="nl-NL" sz="2400" dirty="0" smtClean="0"/>
              <a:t> model</a:t>
            </a:r>
          </a:p>
          <a:p>
            <a:pPr marL="0" indent="0">
              <a:buNone/>
            </a:pPr>
            <a:r>
              <a:rPr lang="nl-NL" sz="1600" dirty="0" smtClean="0"/>
              <a:t>CSGLM  </a:t>
            </a:r>
            <a:r>
              <a:rPr lang="nl-NL" sz="1600" dirty="0"/>
              <a:t>AGGWS201 BY geslacht</a:t>
            </a:r>
          </a:p>
          <a:p>
            <a:pPr marL="0" indent="0">
              <a:buNone/>
            </a:pPr>
            <a:r>
              <a:rPr lang="nl-NL" sz="1600" dirty="0"/>
              <a:t>  /PLAN FILE='U:\_Special\EGZ AGM\2016\databestanden\weging\</a:t>
            </a:r>
            <a:r>
              <a:rPr lang="nl-NL" sz="1600" dirty="0" err="1"/>
              <a:t>ewCBSGGD.csaplan</a:t>
            </a:r>
            <a:r>
              <a:rPr lang="nl-NL" sz="1600" dirty="0"/>
              <a:t>'</a:t>
            </a:r>
          </a:p>
          <a:p>
            <a:pPr marL="0" indent="0">
              <a:buNone/>
            </a:pPr>
            <a:r>
              <a:rPr lang="nl-NL" sz="1600" dirty="0"/>
              <a:t>  /MODEL geslacht</a:t>
            </a:r>
          </a:p>
          <a:p>
            <a:pPr marL="0" indent="0">
              <a:buNone/>
            </a:pPr>
            <a:r>
              <a:rPr lang="nl-NL" sz="1600" dirty="0"/>
              <a:t>  /INTERCEPT INCLUDE=YES SHOW=YES</a:t>
            </a:r>
          </a:p>
          <a:p>
            <a:pPr marL="0" indent="0">
              <a:buNone/>
            </a:pPr>
            <a:r>
              <a:rPr lang="nl-NL" sz="1600" dirty="0"/>
              <a:t>  /STATISTICS CINTERVAL TTEST DEFF</a:t>
            </a:r>
          </a:p>
          <a:p>
            <a:pPr marL="0" indent="0">
              <a:buNone/>
            </a:pPr>
            <a:r>
              <a:rPr lang="nl-NL" sz="1600" dirty="0"/>
              <a:t>  /PRINT SUMMARY VARIABLEINFO SAMPLEINFO</a:t>
            </a:r>
          </a:p>
          <a:p>
            <a:pPr marL="0" indent="0">
              <a:buNone/>
            </a:pPr>
            <a:r>
              <a:rPr lang="nl-NL" sz="1600" dirty="0"/>
              <a:t>  /TEST TYPE=F PADJUST=LSD</a:t>
            </a:r>
          </a:p>
          <a:p>
            <a:pPr marL="0" indent="0">
              <a:buNone/>
            </a:pPr>
            <a:r>
              <a:rPr lang="nl-NL" sz="1600" dirty="0"/>
              <a:t>  /EMMEANS TABLES=geslacht</a:t>
            </a:r>
          </a:p>
          <a:p>
            <a:pPr marL="0" indent="0">
              <a:buNone/>
            </a:pPr>
            <a:r>
              <a:rPr lang="nl-NL" sz="1600" dirty="0" smtClean="0"/>
              <a:t> /MISSING </a:t>
            </a:r>
            <a:r>
              <a:rPr lang="nl-NL" sz="1600" dirty="0"/>
              <a:t>CLASSMISSING=EXCLUDE</a:t>
            </a:r>
          </a:p>
          <a:p>
            <a:pPr marL="0" indent="0">
              <a:buNone/>
            </a:pPr>
            <a:r>
              <a:rPr lang="nl-NL" sz="1600" dirty="0"/>
              <a:t> </a:t>
            </a:r>
            <a:r>
              <a:rPr lang="nl-NL" sz="1600" dirty="0" smtClean="0"/>
              <a:t>/</a:t>
            </a:r>
            <a:r>
              <a:rPr lang="nl-NL" sz="1600" dirty="0"/>
              <a:t>CRITERIA CILEVEL=95.</a:t>
            </a:r>
          </a:p>
          <a:p>
            <a:pPr>
              <a:buNone/>
            </a:pPr>
            <a:endParaRPr lang="nl-NL" altLang="nl-NL" sz="2400" dirty="0"/>
          </a:p>
        </p:txBody>
      </p:sp>
      <p:sp>
        <p:nvSpPr>
          <p:cNvPr id="5" name="Ovaal 4"/>
          <p:cNvSpPr/>
          <p:nvPr/>
        </p:nvSpPr>
        <p:spPr>
          <a:xfrm>
            <a:off x="395536" y="4365104"/>
            <a:ext cx="324036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59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Output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4857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al 3"/>
          <p:cNvSpPr/>
          <p:nvPr/>
        </p:nvSpPr>
        <p:spPr>
          <a:xfrm>
            <a:off x="4499992" y="3951934"/>
            <a:ext cx="576064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79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196752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Logistische regressie: verschillen ervaren gezondheid tussen stadsdelen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altLang="nl-NL" sz="2400" dirty="0" smtClean="0"/>
              <a:t> </a:t>
            </a:r>
            <a:endParaRPr lang="nl-NL" altLang="nl-NL" sz="2400" dirty="0"/>
          </a:p>
        </p:txBody>
      </p:sp>
      <p:sp>
        <p:nvSpPr>
          <p:cNvPr id="4" name="Rechthoek 3"/>
          <p:cNvSpPr/>
          <p:nvPr/>
        </p:nvSpPr>
        <p:spPr>
          <a:xfrm>
            <a:off x="755576" y="2492896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nl-NL" sz="1200" dirty="0" smtClean="0"/>
              <a:t>Model 1: ruwe model</a:t>
            </a:r>
          </a:p>
          <a:p>
            <a:pPr marL="171450" indent="-171450">
              <a:buFont typeface="Arial" charset="0"/>
              <a:buChar char="•"/>
            </a:pPr>
            <a:r>
              <a:rPr lang="nl-NL" sz="1200" dirty="0" smtClean="0"/>
              <a:t>Model 2: gecorrigeerd </a:t>
            </a:r>
            <a:r>
              <a:rPr lang="nl-NL" sz="1200" dirty="0"/>
              <a:t>voor geslacht, leeftijd</a:t>
            </a:r>
            <a:endParaRPr lang="nl-NL" sz="1200" dirty="0" smtClean="0"/>
          </a:p>
          <a:p>
            <a:pPr marL="171450" indent="-171450">
              <a:buFont typeface="Arial" charset="0"/>
              <a:buChar char="•"/>
            </a:pPr>
            <a:r>
              <a:rPr lang="nl-NL" sz="1200" dirty="0" smtClean="0"/>
              <a:t>Model 3: gecorrigeerd </a:t>
            </a:r>
            <a:r>
              <a:rPr lang="nl-NL" sz="1200" dirty="0"/>
              <a:t>voor </a:t>
            </a:r>
            <a:r>
              <a:rPr lang="nl-NL" sz="1200" dirty="0" smtClean="0"/>
              <a:t>geslacht, leeftijd, opleiding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167" y="3212976"/>
            <a:ext cx="710565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427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596000" cy="576064"/>
          </a:xfrm>
        </p:spPr>
        <p:txBody>
          <a:bodyPr/>
          <a:lstStyle/>
          <a:p>
            <a:r>
              <a:rPr lang="nl-NL" altLang="nl-NL" dirty="0" smtClean="0"/>
              <a:t>Output -verschillen tussen wijken?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98444"/>
            <a:ext cx="48196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22903"/>
            <a:ext cx="46863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850207" y="1556792"/>
            <a:ext cx="136815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Model 1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652120" y="3921445"/>
            <a:ext cx="184958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Model 3</a:t>
            </a:r>
            <a:endParaRPr lang="nl-NL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06" y="3636385"/>
            <a:ext cx="47244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712193" y="3284984"/>
            <a:ext cx="237626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dirty="0" smtClean="0"/>
              <a:t>Model 2</a:t>
            </a:r>
            <a:endParaRPr lang="nl-NL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65104"/>
            <a:ext cx="8175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Ovaal 15"/>
          <p:cNvSpPr/>
          <p:nvPr/>
        </p:nvSpPr>
        <p:spPr>
          <a:xfrm>
            <a:off x="3932312" y="2656328"/>
            <a:ext cx="792088" cy="4210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085184"/>
            <a:ext cx="817563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411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1992" y="620688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Output model 3 – schatting parameters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sp>
        <p:nvSpPr>
          <p:cNvPr id="4" name="Ovaal 3"/>
          <p:cNvSpPr/>
          <p:nvPr/>
        </p:nvSpPr>
        <p:spPr>
          <a:xfrm>
            <a:off x="4499992" y="3951934"/>
            <a:ext cx="576064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10553700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3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1992" y="620688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Output model 3 - </a:t>
            </a:r>
            <a:r>
              <a:rPr lang="nl-NL" altLang="nl-NL" dirty="0" err="1" smtClean="0"/>
              <a:t>Odds</a:t>
            </a:r>
            <a:r>
              <a:rPr lang="nl-NL" altLang="nl-NL" dirty="0" smtClean="0"/>
              <a:t> </a:t>
            </a:r>
            <a:r>
              <a:rPr lang="nl-NL" altLang="nl-NL" dirty="0" err="1" smtClean="0"/>
              <a:t>ratios</a:t>
            </a:r>
            <a:r>
              <a:rPr lang="nl-NL" altLang="nl-NL" dirty="0" smtClean="0"/>
              <a:t> </a:t>
            </a:r>
            <a:br>
              <a:rPr lang="nl-NL" alt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3356992"/>
            <a:ext cx="7596000" cy="2787175"/>
          </a:xfrm>
        </p:spPr>
        <p:txBody>
          <a:bodyPr/>
          <a:lstStyle/>
          <a:p>
            <a:pPr marL="0" indent="0">
              <a:buNone/>
            </a:pPr>
            <a:endParaRPr lang="nl-NL" sz="2400" dirty="0"/>
          </a:p>
          <a:p>
            <a:pPr>
              <a:buNone/>
            </a:pPr>
            <a:endParaRPr lang="nl-NL" altLang="nl-NL" sz="24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61817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2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2400" dirty="0" smtClean="0"/>
              <a:t>ik heb een andere leeftijdsindeling dan de gewichten, mag ik dan de weegfactoren wel gebruiken?</a:t>
            </a:r>
          </a:p>
          <a:p>
            <a:r>
              <a:rPr lang="nl-NL" altLang="nl-NL" sz="2400" dirty="0" smtClean="0"/>
              <a:t>correlaties berekenen, hoe doe </a:t>
            </a:r>
            <a:r>
              <a:rPr lang="nl-NL" altLang="nl-NL" sz="2400" smtClean="0"/>
              <a:t>je </a:t>
            </a:r>
            <a:r>
              <a:rPr lang="nl-NL" altLang="nl-NL" sz="2400" smtClean="0"/>
              <a:t>dat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406090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Controle bevolkingsaantallen via</a:t>
            </a:r>
            <a:br>
              <a:rPr lang="nl-NL" altLang="nl-NL" dirty="0" smtClean="0"/>
            </a:br>
            <a:r>
              <a:rPr lang="nl-NL" altLang="nl-NL" dirty="0" err="1" smtClean="0"/>
              <a:t>popsize</a:t>
            </a:r>
            <a:r>
              <a:rPr lang="nl-NL" altLang="nl-NL" dirty="0" smtClean="0"/>
              <a:t> bv geslacht leeftijd herkomst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562" y="3367563"/>
            <a:ext cx="8038909" cy="2787175"/>
          </a:xfrm>
        </p:spPr>
        <p:txBody>
          <a:bodyPr/>
          <a:lstStyle/>
          <a:p>
            <a:pPr marL="0" indent="0">
              <a:buNone/>
            </a:pPr>
            <a:r>
              <a:rPr lang="nl-NL" altLang="nl-NL" sz="1600" dirty="0" smtClean="0"/>
              <a:t>CSTABULATE</a:t>
            </a:r>
          </a:p>
          <a:p>
            <a:pPr marL="0" indent="0">
              <a:buNone/>
            </a:pPr>
            <a:r>
              <a:rPr lang="nl-NL" altLang="nl-NL" sz="1600" dirty="0"/>
              <a:t> /PLAN FILE='U:\_Special\EGZ AGM\2016\databestanden\weging\</a:t>
            </a:r>
            <a:r>
              <a:rPr lang="nl-NL" altLang="nl-NL" sz="1600" dirty="0" err="1"/>
              <a:t>ewCBSGGD.csaplan</a:t>
            </a:r>
            <a:r>
              <a:rPr lang="nl-NL" altLang="nl-NL" sz="1600" dirty="0"/>
              <a:t>' </a:t>
            </a:r>
            <a:endParaRPr lang="nl-NL" altLang="nl-NL" sz="1600" dirty="0" smtClean="0"/>
          </a:p>
          <a:p>
            <a:pPr marL="0" indent="0">
              <a:buNone/>
            </a:pPr>
            <a:r>
              <a:rPr lang="nl-NL" altLang="nl-NL" sz="1600" dirty="0" smtClean="0"/>
              <a:t> /</a:t>
            </a:r>
            <a:r>
              <a:rPr lang="nl-NL" altLang="nl-NL" sz="1600" dirty="0"/>
              <a:t>TABLES VARIABLES= geslacht </a:t>
            </a:r>
            <a:r>
              <a:rPr lang="nl-NL" altLang="nl-NL" sz="1600" dirty="0" smtClean="0"/>
              <a:t>lft0109 etniciteit</a:t>
            </a:r>
            <a:endParaRPr lang="nl-NL" altLang="nl-NL" sz="1600" dirty="0"/>
          </a:p>
          <a:p>
            <a:pPr marL="0" indent="0">
              <a:buNone/>
            </a:pPr>
            <a:r>
              <a:rPr lang="nl-NL" altLang="nl-NL" sz="1600" dirty="0"/>
              <a:t> </a:t>
            </a:r>
            <a:r>
              <a:rPr lang="nl-NL" altLang="nl-NL" sz="1600" dirty="0" smtClean="0"/>
              <a:t>/</a:t>
            </a:r>
            <a:r>
              <a:rPr lang="nl-NL" altLang="nl-NL" sz="1600" dirty="0"/>
              <a:t>CELLS </a:t>
            </a:r>
            <a:r>
              <a:rPr lang="nl-NL" altLang="nl-NL" sz="1600" dirty="0" err="1"/>
              <a:t>popsize</a:t>
            </a:r>
            <a:endParaRPr lang="nl-NL" altLang="nl-NL" sz="1600" dirty="0"/>
          </a:p>
          <a:p>
            <a:pPr marL="0" indent="0">
              <a:buNone/>
            </a:pPr>
            <a:r>
              <a:rPr lang="nl-NL" altLang="nl-NL" sz="1600" dirty="0"/>
              <a:t> </a:t>
            </a:r>
            <a:r>
              <a:rPr lang="nl-NL" altLang="nl-NL" sz="1600" dirty="0" smtClean="0"/>
              <a:t>/</a:t>
            </a:r>
            <a:r>
              <a:rPr lang="nl-NL" altLang="nl-NL" sz="1600" dirty="0"/>
              <a:t>STATISTICS CIN(95) </a:t>
            </a:r>
            <a:r>
              <a:rPr lang="nl-NL" altLang="nl-NL" sz="1600" dirty="0" err="1"/>
              <a:t>count</a:t>
            </a:r>
            <a:endParaRPr lang="nl-NL" altLang="nl-NL" sz="1600" dirty="0"/>
          </a:p>
          <a:p>
            <a:pPr marL="0" indent="0">
              <a:buNone/>
            </a:pPr>
            <a:r>
              <a:rPr lang="nl-NL" altLang="nl-NL" sz="1600" dirty="0" smtClean="0"/>
              <a:t> /</a:t>
            </a:r>
            <a:r>
              <a:rPr lang="nl-NL" altLang="nl-NL" sz="1600" dirty="0"/>
              <a:t>MISSING SCOPE=TABLE CLASSMISSING=EXCLUDE.</a:t>
            </a:r>
          </a:p>
        </p:txBody>
      </p:sp>
    </p:spTree>
    <p:extLst>
      <p:ext uri="{BB962C8B-B14F-4D97-AF65-F5344CB8AC3E}">
        <p14:creationId xmlns:p14="http://schemas.microsoft.com/office/powerpoint/2010/main" val="98127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596000" cy="1143000"/>
          </a:xfrm>
        </p:spPr>
        <p:txBody>
          <a:bodyPr/>
          <a:lstStyle/>
          <a:p>
            <a:r>
              <a:rPr lang="nl-NL" dirty="0" smtClean="0"/>
              <a:t>Bijv. geschatte aantallen 19+ naar geslacht</a:t>
            </a:r>
            <a:endParaRPr lang="nl-NL" dirty="0"/>
          </a:p>
        </p:txBody>
      </p:sp>
      <p:sp>
        <p:nvSpPr>
          <p:cNvPr id="3" name="Ovaal 2"/>
          <p:cNvSpPr/>
          <p:nvPr/>
        </p:nvSpPr>
        <p:spPr>
          <a:xfrm>
            <a:off x="3203848" y="4293096"/>
            <a:ext cx="936104" cy="5957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43188"/>
            <a:ext cx="7875856" cy="2494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al 6"/>
          <p:cNvSpPr/>
          <p:nvPr/>
        </p:nvSpPr>
        <p:spPr>
          <a:xfrm>
            <a:off x="3203848" y="4437112"/>
            <a:ext cx="1224136" cy="2880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8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Welke weegfactor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2852936"/>
            <a:ext cx="7596000" cy="2787175"/>
          </a:xfrm>
        </p:spPr>
        <p:txBody>
          <a:bodyPr/>
          <a:lstStyle/>
          <a:p>
            <a:r>
              <a:rPr lang="nl-NL" altLang="nl-NL" dirty="0" err="1"/>
              <a:t>ewCBSGGD</a:t>
            </a:r>
            <a:r>
              <a:rPr lang="nl-NL" altLang="nl-NL" dirty="0"/>
              <a:t> (CBS- en GGD-respondenten) 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ervaren gezondheid, mantelzorg geven en ontvangen, gewicht/lengte, beperkingen bewegen</a:t>
            </a:r>
          </a:p>
          <a:p>
            <a:r>
              <a:rPr lang="nl-NL" altLang="nl-NL" dirty="0" err="1"/>
              <a:t>ewGGD</a:t>
            </a:r>
            <a:r>
              <a:rPr lang="nl-NL" altLang="nl-NL" dirty="0"/>
              <a:t> (GGD-respondenten) </a:t>
            </a:r>
            <a:endParaRPr lang="nl-NL" altLang="nl-NL" dirty="0" smtClean="0"/>
          </a:p>
          <a:p>
            <a:pPr lvl="1"/>
            <a:r>
              <a:rPr lang="nl-NL" altLang="nl-NL" dirty="0" smtClean="0"/>
              <a:t>alcohol, roken, K10, eenzaamheid, regie eigen leven, geluidshinder</a:t>
            </a:r>
          </a:p>
          <a:p>
            <a:r>
              <a:rPr lang="nl-NL" altLang="nl-NL" dirty="0" smtClean="0"/>
              <a:t>Lokale vragen: ook </a:t>
            </a:r>
            <a:r>
              <a:rPr lang="nl-NL" altLang="nl-NL" dirty="0" err="1" smtClean="0"/>
              <a:t>ewGGD</a:t>
            </a:r>
            <a:endParaRPr lang="nl-NL" altLang="nl-NL" dirty="0" smtClean="0"/>
          </a:p>
          <a:p>
            <a:r>
              <a:rPr lang="nl-NL" altLang="nl-NL" dirty="0" smtClean="0"/>
              <a:t>Let op: er zijn 2 weegfactoren (in 2012: 4)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64736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0024" y="764704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Kruistabellen syntax </a:t>
            </a:r>
            <a:br>
              <a:rPr lang="nl-NL" altLang="nl-NL" dirty="0" smtClean="0"/>
            </a:br>
            <a:r>
              <a:rPr lang="nl-NL" altLang="nl-NL" dirty="0" smtClean="0"/>
              <a:t>(kan ook via menu)</a:t>
            </a:r>
            <a:br>
              <a:rPr lang="nl-NL" alt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altLang="nl-NL" sz="2400" dirty="0" smtClean="0"/>
              <a:t> </a:t>
            </a:r>
            <a:endParaRPr lang="nl-NL" altLang="nl-NL" sz="2400" dirty="0"/>
          </a:p>
        </p:txBody>
      </p:sp>
      <p:sp>
        <p:nvSpPr>
          <p:cNvPr id="4" name="Rechthoek 3"/>
          <p:cNvSpPr/>
          <p:nvPr/>
        </p:nvSpPr>
        <p:spPr>
          <a:xfrm>
            <a:off x="827584" y="1844824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400" dirty="0"/>
              <a:t>** Frequenties </a:t>
            </a:r>
            <a:r>
              <a:rPr lang="nl-NL" sz="1400" dirty="0" smtClean="0"/>
              <a:t>ervaren </a:t>
            </a:r>
            <a:r>
              <a:rPr lang="nl-NL" sz="1400" dirty="0"/>
              <a:t>gezondheid</a:t>
            </a:r>
          </a:p>
          <a:p>
            <a:r>
              <a:rPr lang="nl-NL" sz="1400" dirty="0"/>
              <a:t>* Weegfactor </a:t>
            </a:r>
            <a:r>
              <a:rPr lang="nl-NL" sz="1400" dirty="0" smtClean="0"/>
              <a:t>CBS-GGD.</a:t>
            </a:r>
            <a:endParaRPr lang="nl-NL" sz="1400" dirty="0"/>
          </a:p>
          <a:p>
            <a:r>
              <a:rPr lang="nl-NL" sz="1400" dirty="0"/>
              <a:t>CSTABULATE</a:t>
            </a:r>
          </a:p>
          <a:p>
            <a:r>
              <a:rPr lang="nl-NL" sz="1400" dirty="0"/>
              <a:t> /PLAN FILE='U:\_Special\EGZ </a:t>
            </a:r>
            <a:r>
              <a:rPr lang="nl-NL" sz="1400" dirty="0" smtClean="0"/>
              <a:t>AGM\2016\databestanden\weging\</a:t>
            </a:r>
            <a:r>
              <a:rPr lang="nl-NL" sz="1400" dirty="0" err="1" smtClean="0"/>
              <a:t>ewCBSGGD.csaplan</a:t>
            </a:r>
            <a:r>
              <a:rPr lang="nl-NL" sz="1400" dirty="0" smtClean="0"/>
              <a:t>‘</a:t>
            </a:r>
          </a:p>
          <a:p>
            <a:r>
              <a:rPr lang="nl-NL" sz="1400" dirty="0" smtClean="0"/>
              <a:t>  </a:t>
            </a:r>
            <a:r>
              <a:rPr lang="nl-NL" sz="1400" dirty="0"/>
              <a:t>/TABLES VARIABLES= KLGGA208</a:t>
            </a:r>
          </a:p>
          <a:p>
            <a:r>
              <a:rPr lang="nl-NL" sz="1400" dirty="0"/>
              <a:t>  /CELLS TABLEPCT </a:t>
            </a:r>
          </a:p>
          <a:p>
            <a:r>
              <a:rPr lang="nl-NL" sz="1400" dirty="0"/>
              <a:t>  /STATISTICS SE CIN(95)</a:t>
            </a:r>
          </a:p>
          <a:p>
            <a:r>
              <a:rPr lang="nl-NL" sz="1400" dirty="0"/>
              <a:t>  /MISSING SCOPE=TABLE CLASSMISSING=EXCLUDE.</a:t>
            </a:r>
          </a:p>
          <a:p>
            <a:endParaRPr lang="nl-NL" sz="1400" dirty="0"/>
          </a:p>
          <a:p>
            <a:r>
              <a:rPr lang="nl-NL" sz="1400" dirty="0"/>
              <a:t>** Standaardtabel naar geslacht, leeftijd, opleiding, inkomen, etniciteit weegfactor 1</a:t>
            </a:r>
          </a:p>
          <a:p>
            <a:r>
              <a:rPr lang="nl-NL" sz="1400" dirty="0"/>
              <a:t>* ervaren gezondheid.</a:t>
            </a:r>
          </a:p>
          <a:p>
            <a:r>
              <a:rPr lang="nl-NL" sz="1400" dirty="0"/>
              <a:t>CSTABULATE</a:t>
            </a:r>
          </a:p>
          <a:p>
            <a:r>
              <a:rPr lang="nl-NL" sz="1400" dirty="0"/>
              <a:t> /PLAN FILE='U:\_Special\EGZ </a:t>
            </a:r>
            <a:r>
              <a:rPr lang="nl-NL" sz="1400" dirty="0" smtClean="0"/>
              <a:t>AGM\2016\databestanden\weging\</a:t>
            </a:r>
            <a:r>
              <a:rPr lang="nl-NL" sz="1400" dirty="0" err="1" smtClean="0"/>
              <a:t>ewCBSGGD.csaplan</a:t>
            </a:r>
            <a:r>
              <a:rPr lang="nl-NL" sz="1400" dirty="0" smtClean="0"/>
              <a:t>' </a:t>
            </a:r>
            <a:endParaRPr lang="nl-NL" sz="1400" dirty="0"/>
          </a:p>
          <a:p>
            <a:r>
              <a:rPr lang="nl-NL" sz="1400" dirty="0"/>
              <a:t>  /TABLES VARIABLES= geslacht </a:t>
            </a:r>
            <a:r>
              <a:rPr lang="nl-NL" sz="1400" dirty="0" smtClean="0"/>
              <a:t>lftcat3 BY </a:t>
            </a:r>
            <a:r>
              <a:rPr lang="nl-NL" sz="1400" dirty="0"/>
              <a:t>KLGGA208</a:t>
            </a:r>
          </a:p>
          <a:p>
            <a:r>
              <a:rPr lang="nl-NL" sz="1400" dirty="0"/>
              <a:t>  /CELLS ROWPCT</a:t>
            </a:r>
          </a:p>
          <a:p>
            <a:r>
              <a:rPr lang="nl-NL" sz="1400" dirty="0"/>
              <a:t>  /STATISTICS CIN(95)</a:t>
            </a:r>
          </a:p>
          <a:p>
            <a:r>
              <a:rPr lang="nl-NL" sz="1400" dirty="0"/>
              <a:t>  /TEST INDEPENDENCE</a:t>
            </a:r>
          </a:p>
          <a:p>
            <a:r>
              <a:rPr lang="nl-NL" sz="1400" dirty="0"/>
              <a:t>  /MISSING SCOPE=TABLE CLASSMISSING=EXCLUDE.</a:t>
            </a:r>
          </a:p>
        </p:txBody>
      </p:sp>
    </p:spTree>
    <p:extLst>
      <p:ext uri="{BB962C8B-B14F-4D97-AF65-F5344CB8AC3E}">
        <p14:creationId xmlns:p14="http://schemas.microsoft.com/office/powerpoint/2010/main" val="286968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596000" cy="1143000"/>
          </a:xfrm>
        </p:spPr>
        <p:txBody>
          <a:bodyPr/>
          <a:lstStyle/>
          <a:p>
            <a:r>
              <a:rPr lang="nl-NL" altLang="nl-NL" dirty="0" smtClean="0"/>
              <a:t>Kruistabellen output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altLang="nl-NL" sz="2400" dirty="0" smtClean="0"/>
              <a:t> </a:t>
            </a:r>
            <a:endParaRPr lang="nl-NL" altLang="nl-NL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334054"/>
              </p:ext>
            </p:extLst>
          </p:nvPr>
        </p:nvGraphicFramePr>
        <p:xfrm>
          <a:off x="900113" y="1484313"/>
          <a:ext cx="7146925" cy="671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" name="Werkblad" r:id="rId4" imgW="5905595" imgH="5543550" progId="Excel.Sheet.12">
                  <p:embed/>
                </p:oleObj>
              </mc:Choice>
              <mc:Fallback>
                <p:oleObj name="Werkblad" r:id="rId4" imgW="5905595" imgH="55435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0113" y="1484313"/>
                        <a:ext cx="7146925" cy="6710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637422"/>
              </p:ext>
            </p:extLst>
          </p:nvPr>
        </p:nvGraphicFramePr>
        <p:xfrm>
          <a:off x="907343" y="5635525"/>
          <a:ext cx="427672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Werkblad" r:id="rId6" imgW="4276820" imgH="771525" progId="Excel.Sheet.12">
                  <p:embed/>
                </p:oleObj>
              </mc:Choice>
              <mc:Fallback>
                <p:oleObj name="Werkblad" r:id="rId6" imgW="4276820" imgH="7715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7343" y="5635525"/>
                        <a:ext cx="4276725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al 4"/>
          <p:cNvSpPr/>
          <p:nvPr/>
        </p:nvSpPr>
        <p:spPr>
          <a:xfrm>
            <a:off x="4499992" y="5877272"/>
            <a:ext cx="504056" cy="4008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403648" y="5805264"/>
            <a:ext cx="792088" cy="4728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bekijk je 2</a:t>
            </a:r>
            <a:r>
              <a:rPr lang="nl-NL" baseline="30000" dirty="0" smtClean="0"/>
              <a:t>e</a:t>
            </a:r>
            <a:r>
              <a:rPr lang="nl-NL" dirty="0" smtClean="0"/>
              <a:t> relatie in kruistabel?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852936"/>
            <a:ext cx="7596000" cy="2787175"/>
          </a:xfrm>
        </p:spPr>
        <p:txBody>
          <a:bodyPr/>
          <a:lstStyle/>
          <a:p>
            <a:pPr marL="547688" lvl="1" indent="0">
              <a:buNone/>
            </a:pPr>
            <a:endParaRPr lang="nl-NL" altLang="nl-NL" dirty="0"/>
          </a:p>
          <a:p>
            <a:pPr marL="833438" lvl="1" indent="-285750"/>
            <a:r>
              <a:rPr lang="nl-NL" altLang="nl-NL" dirty="0" smtClean="0"/>
              <a:t>Bijv. opleiding * geslacht</a:t>
            </a:r>
          </a:p>
          <a:p>
            <a:pPr marL="833438" lvl="1" indent="-285750"/>
            <a:r>
              <a:rPr lang="nl-NL" altLang="nl-NL" dirty="0" smtClean="0"/>
              <a:t>Via filter </a:t>
            </a:r>
            <a:r>
              <a:rPr lang="nl-NL" altLang="nl-NL" dirty="0" err="1" smtClean="0"/>
              <a:t>by</a:t>
            </a:r>
            <a:r>
              <a:rPr lang="nl-NL" altLang="nl-NL" dirty="0" smtClean="0"/>
              <a:t> of temp &amp; select </a:t>
            </a:r>
            <a:r>
              <a:rPr lang="nl-NL" altLang="nl-NL" dirty="0" err="1" smtClean="0"/>
              <a:t>if</a:t>
            </a:r>
            <a:r>
              <a:rPr lang="nl-NL" altLang="nl-NL" dirty="0" smtClean="0"/>
              <a:t>. Toetsen kan!</a:t>
            </a:r>
          </a:p>
          <a:p>
            <a:pPr marL="833438" lvl="1" indent="-285750"/>
            <a:r>
              <a:rPr lang="en-US" dirty="0" smtClean="0"/>
              <a:t>/SUBPOP TABLE=</a:t>
            </a:r>
            <a:r>
              <a:rPr lang="en-US" dirty="0" err="1" smtClean="0"/>
              <a:t>geslacht</a:t>
            </a:r>
            <a:r>
              <a:rPr lang="en-US" dirty="0" smtClean="0"/>
              <a:t> DISPLAY=</a:t>
            </a:r>
            <a:r>
              <a:rPr lang="en-US" i="1" dirty="0" smtClean="0"/>
              <a:t>LAYERED</a:t>
            </a:r>
            <a:r>
              <a:rPr lang="en-US" dirty="0" smtClean="0"/>
              <a:t>. </a:t>
            </a:r>
            <a:r>
              <a:rPr lang="en-US" dirty="0" err="1" smtClean="0"/>
              <a:t>Toetsen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!</a:t>
            </a:r>
          </a:p>
          <a:p>
            <a:pPr marL="833438" lvl="1" indent="-285750"/>
            <a:r>
              <a:rPr lang="en-US" altLang="nl-NL" dirty="0"/>
              <a:t>T</a:t>
            </a:r>
            <a:r>
              <a:rPr lang="en-US" altLang="nl-NL" dirty="0" smtClean="0"/>
              <a:t>ips: </a:t>
            </a:r>
          </a:p>
          <a:p>
            <a:pPr marL="1049438" lvl="2" indent="-285750"/>
            <a:r>
              <a:rPr lang="en-US" altLang="nl-NL" dirty="0" err="1" smtClean="0"/>
              <a:t>popsize</a:t>
            </a:r>
            <a:r>
              <a:rPr lang="en-US" altLang="nl-NL" dirty="0" smtClean="0"/>
              <a:t> : </a:t>
            </a:r>
            <a:r>
              <a:rPr lang="en-US" altLang="nl-NL" dirty="0" err="1" smtClean="0"/>
              <a:t>geschatte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bevolkingsaantallen</a:t>
            </a:r>
            <a:r>
              <a:rPr lang="en-US" altLang="nl-NL" dirty="0" smtClean="0"/>
              <a:t> met 95%-BI</a:t>
            </a:r>
          </a:p>
          <a:p>
            <a:pPr marL="1049438" lvl="2" indent="-285750"/>
            <a:r>
              <a:rPr lang="en-US" altLang="nl-NL" dirty="0"/>
              <a:t>c</a:t>
            </a:r>
            <a:r>
              <a:rPr lang="en-US" altLang="nl-NL" dirty="0" smtClean="0"/>
              <a:t>ount: </a:t>
            </a:r>
            <a:r>
              <a:rPr lang="en-US" altLang="nl-NL" dirty="0" err="1" smtClean="0"/>
              <a:t>ongewogen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aantallen</a:t>
            </a:r>
            <a:endParaRPr lang="nl-NL" altLang="nl-NL" dirty="0"/>
          </a:p>
          <a:p>
            <a:pPr>
              <a:buNone/>
            </a:pP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2652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596000" cy="1143000"/>
          </a:xfrm>
        </p:spPr>
        <p:txBody>
          <a:bodyPr/>
          <a:lstStyle/>
          <a:p>
            <a:r>
              <a:rPr lang="nl-NL" dirty="0" smtClean="0"/>
              <a:t>Syntax / menu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852936"/>
            <a:ext cx="7596000" cy="2787175"/>
          </a:xfrm>
        </p:spPr>
        <p:txBody>
          <a:bodyPr/>
          <a:lstStyle/>
          <a:p>
            <a:pPr>
              <a:buNone/>
            </a:pPr>
            <a:endParaRPr lang="nl-NL" altLang="nl-NL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5505450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65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596000" cy="1143000"/>
          </a:xfrm>
        </p:spPr>
        <p:txBody>
          <a:bodyPr/>
          <a:lstStyle/>
          <a:p>
            <a:r>
              <a:rPr lang="nl-NL" dirty="0" smtClean="0"/>
              <a:t>Output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765326"/>
            <a:ext cx="7596000" cy="2787175"/>
          </a:xfrm>
        </p:spPr>
        <p:txBody>
          <a:bodyPr/>
          <a:lstStyle/>
          <a:p>
            <a:pPr>
              <a:buNone/>
            </a:pPr>
            <a:r>
              <a:rPr lang="nl-NL" altLang="nl-NL" sz="2400" dirty="0" smtClean="0"/>
              <a:t>11.328 laagopgeleide rokers in Amsterdam</a:t>
            </a:r>
          </a:p>
          <a:p>
            <a:pPr>
              <a:buNone/>
            </a:pPr>
            <a:r>
              <a:rPr lang="nl-NL" altLang="nl-NL" sz="2400" dirty="0" smtClean="0"/>
              <a:t>95-BI%: 8.106 – 14.549</a:t>
            </a:r>
          </a:p>
          <a:p>
            <a:pPr>
              <a:buNone/>
            </a:pPr>
            <a:r>
              <a:rPr lang="nl-NL" altLang="nl-NL" sz="2400" dirty="0" smtClean="0"/>
              <a:t>Ongewogen aantal respondenten: 144</a:t>
            </a:r>
            <a:endParaRPr lang="nl-NL" altLang="nl-NL" sz="2400" dirty="0"/>
          </a:p>
        </p:txBody>
      </p:sp>
      <p:sp>
        <p:nvSpPr>
          <p:cNvPr id="4" name="Ovaal 3"/>
          <p:cNvSpPr/>
          <p:nvPr/>
        </p:nvSpPr>
        <p:spPr>
          <a:xfrm>
            <a:off x="6156176" y="6237312"/>
            <a:ext cx="64807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41" y="2875384"/>
            <a:ext cx="670560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6092552" y="6225250"/>
            <a:ext cx="648072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5940152" y="5589240"/>
            <a:ext cx="864095" cy="28052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94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B AGM 2012 bijgewerkt 24112011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leurenschema Gemeente Amsterdam">
      <a:dk1>
        <a:srgbClr val="000000"/>
      </a:dk1>
      <a:lt1>
        <a:srgbClr val="FFFFFF"/>
      </a:lt1>
      <a:dk2>
        <a:srgbClr val="000000"/>
      </a:dk2>
      <a:lt2>
        <a:srgbClr val="BEBEBE"/>
      </a:lt2>
      <a:accent1>
        <a:srgbClr val="FF0000"/>
      </a:accent1>
      <a:accent2>
        <a:srgbClr val="FF9100"/>
      </a:accent2>
      <a:accent3>
        <a:srgbClr val="FFE600"/>
      </a:accent3>
      <a:accent4>
        <a:srgbClr val="00A0E6"/>
      </a:accent4>
      <a:accent5>
        <a:srgbClr val="00A03C"/>
      </a:accent5>
      <a:accent6>
        <a:srgbClr val="E60082"/>
      </a:accent6>
      <a:hlink>
        <a:srgbClr val="000000"/>
      </a:hlink>
      <a:folHlink>
        <a:srgbClr val="000000"/>
      </a:folHlink>
    </a:clrScheme>
    <a:fontScheme name="Lettertype Gemeente Amsterdam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LHB AGM 2012 bijgewerkt 24112011</Template>
  <TotalTime>740</TotalTime>
  <Words>655</Words>
  <Application>Microsoft Office PowerPoint</Application>
  <PresentationFormat>Diavoorstelling (4:3)</PresentationFormat>
  <Paragraphs>139</Paragraphs>
  <Slides>19</Slides>
  <Notes>18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1" baseType="lpstr">
      <vt:lpstr>LHB AGM 2012 bijgewerkt 24112011</vt:lpstr>
      <vt:lpstr>Werkblad</vt:lpstr>
      <vt:lpstr>Prepare for analysis:  2 planfiles maken, 1 per weegfactor</vt:lpstr>
      <vt:lpstr>Controle bevolkingsaantallen via popsize bv geslacht leeftijd herkomst</vt:lpstr>
      <vt:lpstr>Bijv. geschatte aantallen 19+ naar geslacht</vt:lpstr>
      <vt:lpstr>Welke weegfactor</vt:lpstr>
      <vt:lpstr>Kruistabellen syntax  (kan ook via menu) </vt:lpstr>
      <vt:lpstr>Kruistabellen output</vt:lpstr>
      <vt:lpstr>Hoe bekijk je 2e relatie in kruistabel?</vt:lpstr>
      <vt:lpstr>Syntax / menu</vt:lpstr>
      <vt:lpstr>Output</vt:lpstr>
      <vt:lpstr>Toetsen verschil Amsterdam t.o.v. G4</vt:lpstr>
      <vt:lpstr>Gemiddelden berekenen bijv. BMI * mannen en vrouwen</vt:lpstr>
      <vt:lpstr>Output</vt:lpstr>
      <vt:lpstr>Verschillen in gemiddelden tussen groepen toetsen </vt:lpstr>
      <vt:lpstr>Output</vt:lpstr>
      <vt:lpstr>Logistische regressie: verschillen ervaren gezondheid tussen stadsdelen </vt:lpstr>
      <vt:lpstr>Output -verschillen tussen wijken?</vt:lpstr>
      <vt:lpstr>Output model 3 – schatting parameters</vt:lpstr>
      <vt:lpstr>Output model 3 - Odds ratios  </vt:lpstr>
      <vt:lpstr>Vragen</vt:lpstr>
    </vt:vector>
  </TitlesOfParts>
  <Company>GGD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Amsterdamse Gezondheidsmonitor 2016</dc:title>
  <dc:creator>Dijkshoorn, Henriette</dc:creator>
  <dc:description>Sjabloonversie 1.1 - 6 juni 2014_x000d_
Sjablonen: www.joulesunlimited.nl</dc:description>
  <cp:lastModifiedBy>Dijkshoorn, Henriette</cp:lastModifiedBy>
  <cp:revision>120</cp:revision>
  <cp:lastPrinted>2017-03-30T10:33:11Z</cp:lastPrinted>
  <dcterms:created xsi:type="dcterms:W3CDTF">2016-02-29T11:10:36Z</dcterms:created>
  <dcterms:modified xsi:type="dcterms:W3CDTF">2017-03-30T10:35:30Z</dcterms:modified>
</cp:coreProperties>
</file>