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7" r:id="rId1"/>
    <p:sldMasterId id="2147483737" r:id="rId2"/>
  </p:sldMasterIdLst>
  <p:notesMasterIdLst>
    <p:notesMasterId r:id="rId26"/>
  </p:notesMasterIdLst>
  <p:handoutMasterIdLst>
    <p:handoutMasterId r:id="rId27"/>
  </p:handoutMasterIdLst>
  <p:sldIdLst>
    <p:sldId id="261" r:id="rId3"/>
    <p:sldId id="287" r:id="rId4"/>
    <p:sldId id="292" r:id="rId5"/>
    <p:sldId id="293" r:id="rId6"/>
    <p:sldId id="294" r:id="rId7"/>
    <p:sldId id="295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291" r:id="rId17"/>
    <p:sldId id="318" r:id="rId18"/>
    <p:sldId id="319" r:id="rId19"/>
    <p:sldId id="320" r:id="rId20"/>
    <p:sldId id="321" r:id="rId21"/>
    <p:sldId id="322" r:id="rId22"/>
    <p:sldId id="323" r:id="rId23"/>
    <p:sldId id="324" r:id="rId24"/>
    <p:sldId id="325" r:id="rId2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398" y="-60"/>
      </p:cViewPr>
      <p:guideLst>
        <p:guide orient="horz" pos="1013"/>
        <p:guide orient="horz" pos="3871"/>
        <p:guide pos="2880"/>
        <p:guide pos="310"/>
        <p:guide pos="549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2626" y="-77"/>
      </p:cViewPr>
      <p:guideLst>
        <p:guide orient="horz" pos="2880"/>
        <p:guide pos="2160"/>
      </p:guideLst>
    </p:cSldViewPr>
  </p:notes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F393C-6EC8-45EA-8A7B-CAE425F76153}" type="datetimeFigureOut">
              <a:rPr lang="nl-NL" smtClean="0"/>
              <a:pPr/>
              <a:t>30-3-2017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57E2F9-E7B3-403F-BF57-C22921875C4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4819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C0B33-3943-42F1-973C-9CDD51C76BBD}" type="datetimeFigureOut">
              <a:rPr lang="nl-NL" smtClean="0"/>
              <a:pPr/>
              <a:t>30-3-2017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381A9-0C9E-4D3A-A28B-AC4E168A57BC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7063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sz="1400" b="0">
                <a:solidFill>
                  <a:prstClr val="black"/>
                </a:solidFill>
              </a:rPr>
              <a:t>Hier de titel van de presentatie</a:t>
            </a:r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5600850E-1CE2-458C-826A-D3DB4FE13017}" type="datetime4">
              <a:rPr lang="nl-NL" altLang="nl-NL" sz="900" b="0">
                <a:solidFill>
                  <a:prstClr val="black"/>
                </a:solidFill>
              </a:rPr>
              <a:pPr/>
              <a:t>30 maart 2017</a:t>
            </a:fld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60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sz="900" b="0">
                <a:solidFill>
                  <a:prstClr val="black"/>
                </a:solidFill>
              </a:rPr>
              <a:t>GGD Amsterdam</a:t>
            </a:r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60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EEA4E51A-7CB6-45BE-82DC-C51C3338BD06}" type="slidenum">
              <a:rPr lang="nl-NL" altLang="nl-NL" sz="900" b="0">
                <a:solidFill>
                  <a:prstClr val="black"/>
                </a:solidFill>
              </a:rPr>
              <a:pPr/>
              <a:t>3</a:t>
            </a:fld>
            <a:endParaRPr lang="nl-NL" altLang="nl-NL" sz="900" b="0">
              <a:solidFill>
                <a:prstClr val="black"/>
              </a:solidFill>
            </a:endParaRPr>
          </a:p>
        </p:txBody>
      </p:sp>
      <p:sp>
        <p:nvSpPr>
          <p:cNvPr id="460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nl-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sz="1400" b="0">
                <a:solidFill>
                  <a:prstClr val="black"/>
                </a:solidFill>
              </a:rPr>
              <a:t>Hier de titel van de presentatie</a:t>
            </a:r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A705A88C-C64D-4614-A754-08F96362D9C6}" type="datetime4">
              <a:rPr lang="nl-NL" altLang="nl-NL" sz="900" b="0">
                <a:solidFill>
                  <a:prstClr val="black"/>
                </a:solidFill>
              </a:rPr>
              <a:pPr/>
              <a:t>30 maart 2017</a:t>
            </a:fld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696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sz="900" b="0">
                <a:solidFill>
                  <a:prstClr val="black"/>
                </a:solidFill>
              </a:rPr>
              <a:t>GGD Amsterdam</a:t>
            </a:r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696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405E776A-9C58-47C7-BD9D-8914EDA909A7}" type="slidenum">
              <a:rPr lang="nl-NL" altLang="nl-NL" sz="900" b="0">
                <a:solidFill>
                  <a:prstClr val="black"/>
                </a:solidFill>
              </a:rPr>
              <a:pPr/>
              <a:t>12</a:t>
            </a:fld>
            <a:endParaRPr lang="nl-NL" altLang="nl-NL" sz="900" b="0">
              <a:solidFill>
                <a:prstClr val="black"/>
              </a:solidFill>
            </a:endParaRPr>
          </a:p>
        </p:txBody>
      </p:sp>
      <p:sp>
        <p:nvSpPr>
          <p:cNvPr id="696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nl-N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sz="1400" b="0">
                <a:solidFill>
                  <a:prstClr val="black"/>
                </a:solidFill>
              </a:rPr>
              <a:t>Hier de titel van de presentatie</a:t>
            </a:r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72C8B5A1-DD6A-4025-AA3A-42EE5D1F3C0E}" type="datetime4">
              <a:rPr lang="nl-NL" altLang="nl-NL" sz="900" b="0">
                <a:solidFill>
                  <a:prstClr val="black"/>
                </a:solidFill>
              </a:rPr>
              <a:pPr/>
              <a:t>30 maart 2017</a:t>
            </a:fld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706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sz="900" b="0">
                <a:solidFill>
                  <a:prstClr val="black"/>
                </a:solidFill>
              </a:rPr>
              <a:t>GGD Amsterdam</a:t>
            </a:r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706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EAC89370-0CA3-44C7-8835-351991253B1F}" type="slidenum">
              <a:rPr lang="nl-NL" altLang="nl-NL" sz="900" b="0">
                <a:solidFill>
                  <a:prstClr val="black"/>
                </a:solidFill>
              </a:rPr>
              <a:pPr/>
              <a:t>13</a:t>
            </a:fld>
            <a:endParaRPr lang="nl-NL" altLang="nl-NL" sz="900" b="0">
              <a:solidFill>
                <a:prstClr val="black"/>
              </a:solidFill>
            </a:endParaRPr>
          </a:p>
        </p:txBody>
      </p:sp>
      <p:sp>
        <p:nvSpPr>
          <p:cNvPr id="706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nl-N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sz="1400" b="0">
                <a:solidFill>
                  <a:prstClr val="black"/>
                </a:solidFill>
              </a:rPr>
              <a:t>Hier de titel van de presentatie</a:t>
            </a:r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47C46673-46E0-4F48-A41A-3EBFCFC851E1}" type="datetime4">
              <a:rPr lang="nl-NL" altLang="nl-NL" sz="900" b="0">
                <a:solidFill>
                  <a:prstClr val="black"/>
                </a:solidFill>
              </a:rPr>
              <a:pPr/>
              <a:t>30 maart 2017</a:t>
            </a:fld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716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sz="900" b="0">
                <a:solidFill>
                  <a:prstClr val="black"/>
                </a:solidFill>
              </a:rPr>
              <a:t>GGD Amsterdam</a:t>
            </a:r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716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068DB5DE-C517-4D68-9C9E-60B0AF679828}" type="slidenum">
              <a:rPr lang="nl-NL" altLang="nl-NL" sz="900" b="0">
                <a:solidFill>
                  <a:prstClr val="black"/>
                </a:solidFill>
              </a:rPr>
              <a:pPr/>
              <a:t>14</a:t>
            </a:fld>
            <a:endParaRPr lang="nl-NL" altLang="nl-NL" sz="900" b="0">
              <a:solidFill>
                <a:prstClr val="black"/>
              </a:solidFill>
            </a:endParaRPr>
          </a:p>
        </p:txBody>
      </p:sp>
      <p:sp>
        <p:nvSpPr>
          <p:cNvPr id="716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nl-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sz="1400" b="0">
                <a:solidFill>
                  <a:prstClr val="black"/>
                </a:solidFill>
              </a:rPr>
              <a:t>Hier de titel van de presentatie</a:t>
            </a:r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72930A8B-A9A0-49D1-B81E-D5DE2E1DC780}" type="datetime4">
              <a:rPr lang="nl-NL" altLang="nl-NL" sz="900" b="0">
                <a:solidFill>
                  <a:prstClr val="black"/>
                </a:solidFill>
              </a:rPr>
              <a:pPr/>
              <a:t>30 maart 2017</a:t>
            </a:fld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sz="900" b="0">
                <a:solidFill>
                  <a:prstClr val="black"/>
                </a:solidFill>
              </a:rPr>
              <a:t>GGD Amsterdam</a:t>
            </a:r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08A35884-717F-4AB4-B7A3-590BF9B99A37}" type="slidenum">
              <a:rPr lang="nl-NL" altLang="nl-NL" sz="900" b="0">
                <a:solidFill>
                  <a:prstClr val="black"/>
                </a:solidFill>
              </a:rPr>
              <a:pPr/>
              <a:t>4</a:t>
            </a:fld>
            <a:endParaRPr lang="nl-NL" altLang="nl-NL" sz="900" b="0">
              <a:solidFill>
                <a:prstClr val="black"/>
              </a:solidFill>
            </a:endParaRPr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NL" altLang="nl-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sz="1400" b="0">
                <a:solidFill>
                  <a:prstClr val="black"/>
                </a:solidFill>
              </a:rPr>
              <a:t>Hier de titel van de presentatie</a:t>
            </a:r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01BD467A-E34F-4D96-B273-6271A645BDE9}" type="datetime4">
              <a:rPr lang="nl-NL" altLang="nl-NL" sz="900" b="0">
                <a:solidFill>
                  <a:prstClr val="black"/>
                </a:solidFill>
              </a:rPr>
              <a:pPr/>
              <a:t>30 maart 2017</a:t>
            </a:fld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813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sz="900" b="0">
                <a:solidFill>
                  <a:prstClr val="black"/>
                </a:solidFill>
              </a:rPr>
              <a:t>GGD Amsterdam</a:t>
            </a:r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81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E1AD7C24-6FCE-4E4F-BD4F-613E5ACF971D}" type="slidenum">
              <a:rPr lang="nl-NL" altLang="nl-NL" sz="900" b="0">
                <a:solidFill>
                  <a:prstClr val="black"/>
                </a:solidFill>
              </a:rPr>
              <a:pPr/>
              <a:t>5</a:t>
            </a:fld>
            <a:endParaRPr lang="nl-NL" altLang="nl-NL" sz="900" b="0">
              <a:solidFill>
                <a:prstClr val="black"/>
              </a:solidFill>
            </a:endParaRPr>
          </a:p>
        </p:txBody>
      </p:sp>
      <p:sp>
        <p:nvSpPr>
          <p:cNvPr id="481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NL" altLang="nl-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sz="1400" b="0">
                <a:solidFill>
                  <a:prstClr val="black"/>
                </a:solidFill>
              </a:rPr>
              <a:t>Hier de titel van de presentatie</a:t>
            </a:r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E1151642-3BFD-42E9-AC97-2E51E67AC7BA}" type="datetime4">
              <a:rPr lang="nl-NL" altLang="nl-NL" sz="900" b="0">
                <a:solidFill>
                  <a:prstClr val="black"/>
                </a:solidFill>
              </a:rPr>
              <a:pPr/>
              <a:t>30 maart 2017</a:t>
            </a:fld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sz="900" b="0">
                <a:solidFill>
                  <a:prstClr val="black"/>
                </a:solidFill>
              </a:rPr>
              <a:t>GGD Amsterdam</a:t>
            </a:r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418C45A7-C3EC-4824-98FC-CD2EBF8718D5}" type="slidenum">
              <a:rPr lang="nl-NL" altLang="nl-NL" sz="900" b="0">
                <a:solidFill>
                  <a:prstClr val="black"/>
                </a:solidFill>
              </a:rPr>
              <a:pPr/>
              <a:t>6</a:t>
            </a:fld>
            <a:endParaRPr lang="nl-NL" altLang="nl-NL" sz="900" b="0">
              <a:solidFill>
                <a:prstClr val="black"/>
              </a:solidFill>
            </a:endParaRPr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NL" altLang="nl-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sz="1400" b="0">
                <a:solidFill>
                  <a:prstClr val="black"/>
                </a:solidFill>
              </a:rPr>
              <a:t>Hier de titel van de presentatie</a:t>
            </a:r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2B13A926-3B09-4077-9495-5ED5D065015F}" type="datetime4">
              <a:rPr lang="nl-NL" altLang="nl-NL" sz="900" b="0">
                <a:solidFill>
                  <a:prstClr val="black"/>
                </a:solidFill>
              </a:rPr>
              <a:pPr/>
              <a:t>30 maart 2017</a:t>
            </a:fld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645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sz="900" b="0">
                <a:solidFill>
                  <a:prstClr val="black"/>
                </a:solidFill>
              </a:rPr>
              <a:t>GGD Amsterdam</a:t>
            </a:r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645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D09E11B1-729E-4B05-945E-BFC37BCF3CF4}" type="slidenum">
              <a:rPr lang="nl-NL" altLang="nl-NL" sz="900" b="0">
                <a:solidFill>
                  <a:prstClr val="black"/>
                </a:solidFill>
              </a:rPr>
              <a:pPr/>
              <a:t>7</a:t>
            </a:fld>
            <a:endParaRPr lang="nl-NL" altLang="nl-NL" sz="900" b="0">
              <a:solidFill>
                <a:prstClr val="black"/>
              </a:solidFill>
            </a:endParaRPr>
          </a:p>
        </p:txBody>
      </p:sp>
      <p:sp>
        <p:nvSpPr>
          <p:cNvPr id="645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NL" altLang="nl-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sz="1400" b="0">
                <a:solidFill>
                  <a:prstClr val="black"/>
                </a:solidFill>
              </a:rPr>
              <a:t>Hier de titel van de presentatie</a:t>
            </a:r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E4095429-42A2-454A-AC76-030B470EE6F2}" type="datetime4">
              <a:rPr lang="nl-NL" altLang="nl-NL" sz="900" b="0">
                <a:solidFill>
                  <a:prstClr val="black"/>
                </a:solidFill>
              </a:rPr>
              <a:pPr/>
              <a:t>30 maart 2017</a:t>
            </a:fld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655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sz="900" b="0">
                <a:solidFill>
                  <a:prstClr val="black"/>
                </a:solidFill>
              </a:rPr>
              <a:t>GGD Amsterdam</a:t>
            </a:r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655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3F40A3E6-24B9-4F6A-85EC-4E7E0AB08196}" type="slidenum">
              <a:rPr lang="nl-NL" altLang="nl-NL" sz="900" b="0">
                <a:solidFill>
                  <a:prstClr val="black"/>
                </a:solidFill>
              </a:rPr>
              <a:pPr/>
              <a:t>8</a:t>
            </a:fld>
            <a:endParaRPr lang="nl-NL" altLang="nl-NL" sz="900" b="0">
              <a:solidFill>
                <a:prstClr val="black"/>
              </a:solidFill>
            </a:endParaRPr>
          </a:p>
        </p:txBody>
      </p:sp>
      <p:sp>
        <p:nvSpPr>
          <p:cNvPr id="655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NL" altLang="nl-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sz="1400" b="0">
                <a:solidFill>
                  <a:prstClr val="black"/>
                </a:solidFill>
              </a:rPr>
              <a:t>Hier de titel van de presentatie</a:t>
            </a:r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EFB68A5D-087A-4314-B986-519AC59D40A6}" type="datetime4">
              <a:rPr lang="nl-NL" altLang="nl-NL" sz="900" b="0">
                <a:solidFill>
                  <a:prstClr val="black"/>
                </a:solidFill>
              </a:rPr>
              <a:pPr/>
              <a:t>30 maart 2017</a:t>
            </a:fld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665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sz="900" b="0">
                <a:solidFill>
                  <a:prstClr val="black"/>
                </a:solidFill>
              </a:rPr>
              <a:t>GGD Amsterdam</a:t>
            </a:r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665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1671E2FE-5F91-4153-99DB-50E957DE9712}" type="slidenum">
              <a:rPr lang="nl-NL" altLang="nl-NL" sz="900" b="0">
                <a:solidFill>
                  <a:prstClr val="black"/>
                </a:solidFill>
              </a:rPr>
              <a:pPr/>
              <a:t>9</a:t>
            </a:fld>
            <a:endParaRPr lang="nl-NL" altLang="nl-NL" sz="900" b="0">
              <a:solidFill>
                <a:prstClr val="black"/>
              </a:solidFill>
            </a:endParaRPr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nl-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sz="1400" b="0">
                <a:solidFill>
                  <a:prstClr val="black"/>
                </a:solidFill>
              </a:rPr>
              <a:t>Hier de titel van de presentatie</a:t>
            </a:r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43EDCE71-8005-4A58-8D62-FFC1E6968AD7}" type="datetime4">
              <a:rPr lang="nl-NL" altLang="nl-NL" sz="900" b="0">
                <a:solidFill>
                  <a:prstClr val="black"/>
                </a:solidFill>
              </a:rPr>
              <a:pPr/>
              <a:t>30 maart 2017</a:t>
            </a:fld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sz="900" b="0">
                <a:solidFill>
                  <a:prstClr val="black"/>
                </a:solidFill>
              </a:rPr>
              <a:t>GGD Amsterdam</a:t>
            </a:r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B9B79FC3-ED77-4C18-8B23-37983F9CEB8B}" type="slidenum">
              <a:rPr lang="nl-NL" altLang="nl-NL" sz="900" b="0">
                <a:solidFill>
                  <a:prstClr val="black"/>
                </a:solidFill>
              </a:rPr>
              <a:pPr/>
              <a:t>10</a:t>
            </a:fld>
            <a:endParaRPr lang="nl-NL" altLang="nl-NL" sz="900" b="0">
              <a:solidFill>
                <a:prstClr val="black"/>
              </a:solidFill>
            </a:endParaRPr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nl-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sz="1400" b="0">
                <a:solidFill>
                  <a:prstClr val="black"/>
                </a:solidFill>
              </a:rPr>
              <a:t>Hier de titel van de presentatie</a:t>
            </a:r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4A913EE4-CD33-4E54-9418-1C6290F43C86}" type="datetime4">
              <a:rPr lang="nl-NL" altLang="nl-NL" sz="900" b="0">
                <a:solidFill>
                  <a:prstClr val="black"/>
                </a:solidFill>
              </a:rPr>
              <a:pPr/>
              <a:t>30 maart 2017</a:t>
            </a:fld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686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sz="900" b="0">
                <a:solidFill>
                  <a:prstClr val="black"/>
                </a:solidFill>
              </a:rPr>
              <a:t>GGD Amsterdam</a:t>
            </a:r>
            <a:endParaRPr lang="nl-NL" altLang="nl-NL" b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686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A8E35645-AD43-4AFE-BDC8-4CF0376C08EF}" type="slidenum">
              <a:rPr lang="nl-NL" altLang="nl-NL" sz="900" b="0">
                <a:solidFill>
                  <a:prstClr val="black"/>
                </a:solidFill>
              </a:rPr>
              <a:pPr/>
              <a:t>11</a:t>
            </a:fld>
            <a:endParaRPr lang="nl-NL" altLang="nl-NL" sz="900" b="0">
              <a:solidFill>
                <a:prstClr val="black"/>
              </a:solidFill>
            </a:endParaRPr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 met ruimte voor eigen fo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ep 30"/>
          <p:cNvGrpSpPr/>
          <p:nvPr userDrawn="1"/>
        </p:nvGrpSpPr>
        <p:grpSpPr>
          <a:xfrm>
            <a:off x="0" y="0"/>
            <a:ext cx="701484" cy="6858000"/>
            <a:chOff x="0" y="0"/>
            <a:chExt cx="701484" cy="6858000"/>
          </a:xfrm>
        </p:grpSpPr>
        <p:sp>
          <p:nvSpPr>
            <p:cNvPr id="30" name="Rechthoek 29"/>
            <p:cNvSpPr>
              <a:spLocks noSelect="1"/>
            </p:cNvSpPr>
            <p:nvPr userDrawn="1"/>
          </p:nvSpPr>
          <p:spPr>
            <a:xfrm>
              <a:off x="0" y="0"/>
              <a:ext cx="701484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5" name="Groep 8"/>
            <p:cNvGrpSpPr/>
            <p:nvPr userDrawn="1"/>
          </p:nvGrpSpPr>
          <p:grpSpPr>
            <a:xfrm>
              <a:off x="182563" y="163513"/>
              <a:ext cx="425450" cy="1447800"/>
              <a:chOff x="182563" y="163513"/>
              <a:chExt cx="425450" cy="1447800"/>
            </a:xfrm>
          </p:grpSpPr>
          <p:sp>
            <p:nvSpPr>
              <p:cNvPr id="11" name="Freeform 8"/>
              <p:cNvSpPr>
                <a:spLocks noSelect="1"/>
              </p:cNvSpPr>
              <p:nvPr/>
            </p:nvSpPr>
            <p:spPr bwMode="auto">
              <a:xfrm>
                <a:off x="182563" y="163513"/>
                <a:ext cx="425450" cy="425450"/>
              </a:xfrm>
              <a:custGeom>
                <a:avLst/>
                <a:gdLst/>
                <a:ahLst/>
                <a:cxnLst>
                  <a:cxn ang="0">
                    <a:pos x="0" y="215"/>
                  </a:cxn>
                  <a:cxn ang="0">
                    <a:pos x="81" y="134"/>
                  </a:cxn>
                  <a:cxn ang="0">
                    <a:pos x="0" y="54"/>
                  </a:cxn>
                  <a:cxn ang="0">
                    <a:pos x="54" y="0"/>
                  </a:cxn>
                  <a:cxn ang="0">
                    <a:pos x="134" y="81"/>
                  </a:cxn>
                  <a:cxn ang="0">
                    <a:pos x="214" y="0"/>
                  </a:cxn>
                  <a:cxn ang="0">
                    <a:pos x="268" y="54"/>
                  </a:cxn>
                  <a:cxn ang="0">
                    <a:pos x="188" y="134"/>
                  </a:cxn>
                  <a:cxn ang="0">
                    <a:pos x="268" y="215"/>
                  </a:cxn>
                  <a:cxn ang="0">
                    <a:pos x="214" y="268"/>
                  </a:cxn>
                  <a:cxn ang="0">
                    <a:pos x="134" y="188"/>
                  </a:cxn>
                  <a:cxn ang="0">
                    <a:pos x="54" y="268"/>
                  </a:cxn>
                  <a:cxn ang="0">
                    <a:pos x="0" y="215"/>
                  </a:cxn>
                </a:cxnLst>
                <a:rect l="0" t="0" r="r" b="b"/>
                <a:pathLst>
                  <a:path w="268" h="268">
                    <a:moveTo>
                      <a:pt x="0" y="215"/>
                    </a:moveTo>
                    <a:lnTo>
                      <a:pt x="81" y="134"/>
                    </a:lnTo>
                    <a:lnTo>
                      <a:pt x="0" y="54"/>
                    </a:lnTo>
                    <a:lnTo>
                      <a:pt x="54" y="0"/>
                    </a:lnTo>
                    <a:lnTo>
                      <a:pt x="134" y="81"/>
                    </a:lnTo>
                    <a:lnTo>
                      <a:pt x="214" y="0"/>
                    </a:lnTo>
                    <a:lnTo>
                      <a:pt x="268" y="54"/>
                    </a:lnTo>
                    <a:lnTo>
                      <a:pt x="188" y="134"/>
                    </a:lnTo>
                    <a:lnTo>
                      <a:pt x="268" y="215"/>
                    </a:lnTo>
                    <a:lnTo>
                      <a:pt x="214" y="268"/>
                    </a:lnTo>
                    <a:lnTo>
                      <a:pt x="134" y="188"/>
                    </a:lnTo>
                    <a:lnTo>
                      <a:pt x="54" y="268"/>
                    </a:lnTo>
                    <a:lnTo>
                      <a:pt x="0" y="215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2" name="Freeform 9"/>
              <p:cNvSpPr>
                <a:spLocks noSelect="1"/>
              </p:cNvSpPr>
              <p:nvPr/>
            </p:nvSpPr>
            <p:spPr bwMode="auto">
              <a:xfrm>
                <a:off x="182563" y="674688"/>
                <a:ext cx="425450" cy="425450"/>
              </a:xfrm>
              <a:custGeom>
                <a:avLst/>
                <a:gdLst/>
                <a:ahLst/>
                <a:cxnLst>
                  <a:cxn ang="0">
                    <a:pos x="0" y="215"/>
                  </a:cxn>
                  <a:cxn ang="0">
                    <a:pos x="81" y="134"/>
                  </a:cxn>
                  <a:cxn ang="0">
                    <a:pos x="0" y="54"/>
                  </a:cxn>
                  <a:cxn ang="0">
                    <a:pos x="54" y="0"/>
                  </a:cxn>
                  <a:cxn ang="0">
                    <a:pos x="134" y="81"/>
                  </a:cxn>
                  <a:cxn ang="0">
                    <a:pos x="214" y="0"/>
                  </a:cxn>
                  <a:cxn ang="0">
                    <a:pos x="268" y="54"/>
                  </a:cxn>
                  <a:cxn ang="0">
                    <a:pos x="188" y="134"/>
                  </a:cxn>
                  <a:cxn ang="0">
                    <a:pos x="268" y="215"/>
                  </a:cxn>
                  <a:cxn ang="0">
                    <a:pos x="214" y="268"/>
                  </a:cxn>
                  <a:cxn ang="0">
                    <a:pos x="134" y="188"/>
                  </a:cxn>
                  <a:cxn ang="0">
                    <a:pos x="54" y="268"/>
                  </a:cxn>
                  <a:cxn ang="0">
                    <a:pos x="0" y="215"/>
                  </a:cxn>
                </a:cxnLst>
                <a:rect l="0" t="0" r="r" b="b"/>
                <a:pathLst>
                  <a:path w="268" h="268">
                    <a:moveTo>
                      <a:pt x="0" y="215"/>
                    </a:moveTo>
                    <a:lnTo>
                      <a:pt x="81" y="134"/>
                    </a:lnTo>
                    <a:lnTo>
                      <a:pt x="0" y="54"/>
                    </a:lnTo>
                    <a:lnTo>
                      <a:pt x="54" y="0"/>
                    </a:lnTo>
                    <a:lnTo>
                      <a:pt x="134" y="81"/>
                    </a:lnTo>
                    <a:lnTo>
                      <a:pt x="214" y="0"/>
                    </a:lnTo>
                    <a:lnTo>
                      <a:pt x="268" y="54"/>
                    </a:lnTo>
                    <a:lnTo>
                      <a:pt x="188" y="134"/>
                    </a:lnTo>
                    <a:lnTo>
                      <a:pt x="268" y="215"/>
                    </a:lnTo>
                    <a:lnTo>
                      <a:pt x="214" y="268"/>
                    </a:lnTo>
                    <a:lnTo>
                      <a:pt x="134" y="188"/>
                    </a:lnTo>
                    <a:lnTo>
                      <a:pt x="54" y="268"/>
                    </a:lnTo>
                    <a:lnTo>
                      <a:pt x="0" y="215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0" name="Freeform 7"/>
              <p:cNvSpPr>
                <a:spLocks noSelect="1"/>
              </p:cNvSpPr>
              <p:nvPr/>
            </p:nvSpPr>
            <p:spPr bwMode="auto">
              <a:xfrm>
                <a:off x="182563" y="1185863"/>
                <a:ext cx="425450" cy="425450"/>
              </a:xfrm>
              <a:custGeom>
                <a:avLst/>
                <a:gdLst/>
                <a:ahLst/>
                <a:cxnLst>
                  <a:cxn ang="0">
                    <a:pos x="0" y="214"/>
                  </a:cxn>
                  <a:cxn ang="0">
                    <a:pos x="81" y="134"/>
                  </a:cxn>
                  <a:cxn ang="0">
                    <a:pos x="0" y="54"/>
                  </a:cxn>
                  <a:cxn ang="0">
                    <a:pos x="54" y="0"/>
                  </a:cxn>
                  <a:cxn ang="0">
                    <a:pos x="134" y="80"/>
                  </a:cxn>
                  <a:cxn ang="0">
                    <a:pos x="214" y="0"/>
                  </a:cxn>
                  <a:cxn ang="0">
                    <a:pos x="268" y="54"/>
                  </a:cxn>
                  <a:cxn ang="0">
                    <a:pos x="188" y="134"/>
                  </a:cxn>
                  <a:cxn ang="0">
                    <a:pos x="268" y="214"/>
                  </a:cxn>
                  <a:cxn ang="0">
                    <a:pos x="214" y="268"/>
                  </a:cxn>
                  <a:cxn ang="0">
                    <a:pos x="134" y="187"/>
                  </a:cxn>
                  <a:cxn ang="0">
                    <a:pos x="54" y="268"/>
                  </a:cxn>
                  <a:cxn ang="0">
                    <a:pos x="0" y="214"/>
                  </a:cxn>
                </a:cxnLst>
                <a:rect l="0" t="0" r="r" b="b"/>
                <a:pathLst>
                  <a:path w="268" h="268">
                    <a:moveTo>
                      <a:pt x="0" y="214"/>
                    </a:moveTo>
                    <a:lnTo>
                      <a:pt x="81" y="134"/>
                    </a:lnTo>
                    <a:lnTo>
                      <a:pt x="0" y="54"/>
                    </a:lnTo>
                    <a:lnTo>
                      <a:pt x="54" y="0"/>
                    </a:lnTo>
                    <a:lnTo>
                      <a:pt x="134" y="80"/>
                    </a:lnTo>
                    <a:lnTo>
                      <a:pt x="214" y="0"/>
                    </a:lnTo>
                    <a:lnTo>
                      <a:pt x="268" y="54"/>
                    </a:lnTo>
                    <a:lnTo>
                      <a:pt x="188" y="134"/>
                    </a:lnTo>
                    <a:lnTo>
                      <a:pt x="268" y="214"/>
                    </a:lnTo>
                    <a:lnTo>
                      <a:pt x="214" y="268"/>
                    </a:lnTo>
                    <a:lnTo>
                      <a:pt x="134" y="187"/>
                    </a:lnTo>
                    <a:lnTo>
                      <a:pt x="54" y="268"/>
                    </a:lnTo>
                    <a:lnTo>
                      <a:pt x="0" y="214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981045" y="1758949"/>
            <a:ext cx="7344000" cy="1836000"/>
          </a:xfrm>
        </p:spPr>
        <p:txBody>
          <a:bodyPr anchor="t" anchorCtr="0"/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nl-NL" noProof="1" smtClean="0"/>
              <a:t>Titel</a:t>
            </a:r>
            <a:endParaRPr lang="nl-NL" noProof="1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981045" y="3603786"/>
            <a:ext cx="7344000" cy="1752600"/>
          </a:xfrm>
        </p:spPr>
        <p:txBody>
          <a:bodyPr/>
          <a:lstStyle>
            <a:lvl1pPr marL="0" indent="0" algn="l">
              <a:buNone/>
              <a:defRPr sz="35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noProof="1" smtClean="0"/>
              <a:t>jaar / subtitel</a:t>
            </a:r>
            <a:endParaRPr lang="nl-NL" noProof="1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887100" y="635700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750" b="1">
                <a:solidFill>
                  <a:schemeClr val="bg1"/>
                </a:solidFill>
              </a:defRPr>
            </a:lvl1pPr>
          </a:lstStyle>
          <a:p>
            <a:fld id="{4226310B-CD62-4476-A0F7-9F762B93C351}" type="datetime4">
              <a:rPr lang="nl-NL" noProof="1" smtClean="0"/>
              <a:pPr/>
              <a:t>30 maart 2017</a:t>
            </a:fld>
            <a:endParaRPr lang="nl-NL" noProof="1"/>
          </a:p>
        </p:txBody>
      </p:sp>
      <p:sp>
        <p:nvSpPr>
          <p:cNvPr id="32" name="Afgeronde rechthoek 31"/>
          <p:cNvSpPr>
            <a:spLocks noSelect="1"/>
          </p:cNvSpPr>
          <p:nvPr userDrawn="1"/>
        </p:nvSpPr>
        <p:spPr>
          <a:xfrm>
            <a:off x="-1731443" y="98556"/>
            <a:ext cx="1609522" cy="4320575"/>
          </a:xfrm>
          <a:prstGeom prst="roundRect">
            <a:avLst>
              <a:gd name="adj" fmla="val 970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algn="l"/>
            <a:r>
              <a:rPr lang="nl-NL" sz="900" dirty="0" smtClean="0">
                <a:solidFill>
                  <a:schemeClr val="tx1"/>
                </a:solidFill>
              </a:rPr>
              <a:t>Deze dia-indeling</a:t>
            </a:r>
            <a:r>
              <a:rPr lang="nl-NL" sz="900" baseline="0" dirty="0" smtClean="0">
                <a:solidFill>
                  <a:schemeClr val="tx1"/>
                </a:solidFill>
              </a:rPr>
              <a:t> is zo gemaakt dat zelf een afbeelding kan worden geplaatst.</a:t>
            </a:r>
          </a:p>
          <a:p>
            <a:pPr algn="l"/>
            <a:endParaRPr lang="nl-NL" sz="900" baseline="0" dirty="0" smtClean="0">
              <a:solidFill>
                <a:schemeClr val="tx1"/>
              </a:solidFill>
            </a:endParaRP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Klik met de rechtermuisknop in de achtergrond en kies Achtergrond opmaken.</a:t>
            </a: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Klik op Opvulling met figuur of </a:t>
            </a:r>
            <a:r>
              <a:rPr lang="nl-NL" sz="900" baseline="0" dirty="0" err="1" smtClean="0">
                <a:solidFill>
                  <a:schemeClr val="tx1"/>
                </a:solidFill>
              </a:rPr>
              <a:t>bitmappatroon</a:t>
            </a:r>
            <a:r>
              <a:rPr lang="nl-NL" sz="900" baseline="0" dirty="0" smtClean="0">
                <a:solidFill>
                  <a:schemeClr val="tx1"/>
                </a:solidFill>
              </a:rPr>
              <a:t> en dan op Bestand.</a:t>
            </a: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Kies de afbeelding en klik op Invoegen, daarna op Sluiten.</a:t>
            </a:r>
          </a:p>
          <a:p>
            <a:pPr algn="l"/>
            <a:endParaRPr lang="nl-NL" sz="900" baseline="0" dirty="0" smtClean="0">
              <a:solidFill>
                <a:schemeClr val="tx1"/>
              </a:solidFill>
            </a:endParaRP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Klik niet op overal toepassen, omdat dan de achtergrond van alle dia’s wordt aangepast.</a:t>
            </a: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Met </a:t>
            </a:r>
            <a:r>
              <a:rPr lang="nl-NL" sz="900" baseline="0" dirty="0" err="1" smtClean="0">
                <a:solidFill>
                  <a:schemeClr val="tx1"/>
                </a:solidFill>
              </a:rPr>
              <a:t>Ctrl</a:t>
            </a:r>
            <a:r>
              <a:rPr lang="nl-NL" sz="900" baseline="0" dirty="0" smtClean="0">
                <a:solidFill>
                  <a:schemeClr val="tx1"/>
                </a:solidFill>
              </a:rPr>
              <a:t>+Z kan dit hersteld worden. </a:t>
            </a:r>
          </a:p>
          <a:p>
            <a:pPr algn="l"/>
            <a:endParaRPr lang="nl-NL" sz="900" baseline="0" dirty="0" smtClean="0">
              <a:solidFill>
                <a:schemeClr val="tx1"/>
              </a:solidFill>
            </a:endParaRP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Voor het mooiste resultaat is de verhouding 1024 x 768 pixels.  Dit zorgt ervoor dat de foto in de achtergrond scherp wordt, en niet vervormt.</a:t>
            </a:r>
            <a:endParaRPr lang="nl-NL" sz="900" dirty="0">
              <a:solidFill>
                <a:schemeClr val="tx1"/>
              </a:solidFill>
            </a:endParaRPr>
          </a:p>
        </p:txBody>
      </p:sp>
      <p:grpSp>
        <p:nvGrpSpPr>
          <p:cNvPr id="34" name="Group 4"/>
          <p:cNvGrpSpPr>
            <a:grpSpLocks noChangeAspect="1"/>
          </p:cNvGrpSpPr>
          <p:nvPr userDrawn="1"/>
        </p:nvGrpSpPr>
        <p:grpSpPr bwMode="auto">
          <a:xfrm>
            <a:off x="1017588" y="182563"/>
            <a:ext cx="1725613" cy="579438"/>
            <a:chOff x="641" y="115"/>
            <a:chExt cx="1087" cy="365"/>
          </a:xfrm>
        </p:grpSpPr>
        <p:sp>
          <p:nvSpPr>
            <p:cNvPr id="35" name="Freeform 5"/>
            <p:cNvSpPr>
              <a:spLocks noSelect="1" noEditPoints="1"/>
            </p:cNvSpPr>
            <p:nvPr/>
          </p:nvSpPr>
          <p:spPr bwMode="auto">
            <a:xfrm>
              <a:off x="641" y="333"/>
              <a:ext cx="147" cy="144"/>
            </a:xfrm>
            <a:custGeom>
              <a:avLst/>
              <a:gdLst/>
              <a:ahLst/>
              <a:cxnLst>
                <a:cxn ang="0">
                  <a:pos x="95" y="89"/>
                </a:cxn>
                <a:cxn ang="0">
                  <a:pos x="73" y="31"/>
                </a:cxn>
                <a:cxn ang="0">
                  <a:pos x="51" y="89"/>
                </a:cxn>
                <a:cxn ang="0">
                  <a:pos x="95" y="89"/>
                </a:cxn>
                <a:cxn ang="0">
                  <a:pos x="63" y="0"/>
                </a:cxn>
                <a:cxn ang="0">
                  <a:pos x="85" y="0"/>
                </a:cxn>
                <a:cxn ang="0">
                  <a:pos x="147" y="144"/>
                </a:cxn>
                <a:cxn ang="0">
                  <a:pos x="118" y="144"/>
                </a:cxn>
                <a:cxn ang="0">
                  <a:pos x="104" y="111"/>
                </a:cxn>
                <a:cxn ang="0">
                  <a:pos x="42" y="111"/>
                </a:cxn>
                <a:cxn ang="0">
                  <a:pos x="29" y="144"/>
                </a:cxn>
                <a:cxn ang="0">
                  <a:pos x="0" y="144"/>
                </a:cxn>
                <a:cxn ang="0">
                  <a:pos x="63" y="0"/>
                </a:cxn>
              </a:cxnLst>
              <a:rect l="0" t="0" r="r" b="b"/>
              <a:pathLst>
                <a:path w="147" h="144">
                  <a:moveTo>
                    <a:pt x="95" y="89"/>
                  </a:moveTo>
                  <a:lnTo>
                    <a:pt x="73" y="31"/>
                  </a:lnTo>
                  <a:lnTo>
                    <a:pt x="51" y="89"/>
                  </a:lnTo>
                  <a:lnTo>
                    <a:pt x="95" y="89"/>
                  </a:lnTo>
                  <a:close/>
                  <a:moveTo>
                    <a:pt x="63" y="0"/>
                  </a:moveTo>
                  <a:lnTo>
                    <a:pt x="85" y="0"/>
                  </a:lnTo>
                  <a:lnTo>
                    <a:pt x="147" y="144"/>
                  </a:lnTo>
                  <a:lnTo>
                    <a:pt x="118" y="144"/>
                  </a:lnTo>
                  <a:lnTo>
                    <a:pt x="104" y="111"/>
                  </a:lnTo>
                  <a:lnTo>
                    <a:pt x="42" y="111"/>
                  </a:lnTo>
                  <a:lnTo>
                    <a:pt x="29" y="144"/>
                  </a:lnTo>
                  <a:lnTo>
                    <a:pt x="0" y="144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" name="Freeform 6"/>
            <p:cNvSpPr>
              <a:spLocks noSelect="1"/>
            </p:cNvSpPr>
            <p:nvPr/>
          </p:nvSpPr>
          <p:spPr bwMode="auto">
            <a:xfrm>
              <a:off x="801" y="377"/>
              <a:ext cx="151" cy="100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65" y="18"/>
                </a:cxn>
                <a:cxn ang="0">
                  <a:pos x="165" y="126"/>
                </a:cxn>
                <a:cxn ang="0">
                  <a:pos x="167" y="126"/>
                </a:cxn>
                <a:cxn ang="0">
                  <a:pos x="380" y="0"/>
                </a:cxn>
                <a:cxn ang="0">
                  <a:pos x="597" y="129"/>
                </a:cxn>
                <a:cxn ang="0">
                  <a:pos x="825" y="0"/>
                </a:cxn>
                <a:cxn ang="0">
                  <a:pos x="1075" y="298"/>
                </a:cxn>
                <a:cxn ang="0">
                  <a:pos x="1075" y="712"/>
                </a:cxn>
                <a:cxn ang="0">
                  <a:pos x="902" y="712"/>
                </a:cxn>
                <a:cxn ang="0">
                  <a:pos x="902" y="318"/>
                </a:cxn>
                <a:cxn ang="0">
                  <a:pos x="773" y="157"/>
                </a:cxn>
                <a:cxn ang="0">
                  <a:pos x="624" y="336"/>
                </a:cxn>
                <a:cxn ang="0">
                  <a:pos x="624" y="712"/>
                </a:cxn>
                <a:cxn ang="0">
                  <a:pos x="451" y="712"/>
                </a:cxn>
                <a:cxn ang="0">
                  <a:pos x="451" y="298"/>
                </a:cxn>
                <a:cxn ang="0">
                  <a:pos x="332" y="157"/>
                </a:cxn>
                <a:cxn ang="0">
                  <a:pos x="173" y="333"/>
                </a:cxn>
                <a:cxn ang="0">
                  <a:pos x="173" y="712"/>
                </a:cxn>
                <a:cxn ang="0">
                  <a:pos x="0" y="712"/>
                </a:cxn>
                <a:cxn ang="0">
                  <a:pos x="0" y="18"/>
                </a:cxn>
              </a:cxnLst>
              <a:rect l="0" t="0" r="r" b="b"/>
              <a:pathLst>
                <a:path w="1075" h="712">
                  <a:moveTo>
                    <a:pt x="0" y="18"/>
                  </a:moveTo>
                  <a:cubicBezTo>
                    <a:pt x="165" y="18"/>
                    <a:pt x="165" y="18"/>
                    <a:pt x="165" y="18"/>
                  </a:cubicBezTo>
                  <a:cubicBezTo>
                    <a:pt x="165" y="126"/>
                    <a:pt x="165" y="126"/>
                    <a:pt x="165" y="126"/>
                  </a:cubicBezTo>
                  <a:cubicBezTo>
                    <a:pt x="167" y="126"/>
                    <a:pt x="167" y="126"/>
                    <a:pt x="167" y="126"/>
                  </a:cubicBezTo>
                  <a:cubicBezTo>
                    <a:pt x="198" y="61"/>
                    <a:pt x="264" y="0"/>
                    <a:pt x="380" y="0"/>
                  </a:cubicBezTo>
                  <a:cubicBezTo>
                    <a:pt x="487" y="0"/>
                    <a:pt x="561" y="42"/>
                    <a:pt x="597" y="129"/>
                  </a:cubicBezTo>
                  <a:cubicBezTo>
                    <a:pt x="647" y="41"/>
                    <a:pt x="721" y="0"/>
                    <a:pt x="825" y="0"/>
                  </a:cubicBezTo>
                  <a:cubicBezTo>
                    <a:pt x="1010" y="0"/>
                    <a:pt x="1075" y="132"/>
                    <a:pt x="1075" y="298"/>
                  </a:cubicBezTo>
                  <a:cubicBezTo>
                    <a:pt x="1075" y="712"/>
                    <a:pt x="1075" y="712"/>
                    <a:pt x="1075" y="712"/>
                  </a:cubicBezTo>
                  <a:cubicBezTo>
                    <a:pt x="902" y="712"/>
                    <a:pt x="902" y="712"/>
                    <a:pt x="902" y="712"/>
                  </a:cubicBezTo>
                  <a:cubicBezTo>
                    <a:pt x="902" y="318"/>
                    <a:pt x="902" y="318"/>
                    <a:pt x="902" y="318"/>
                  </a:cubicBezTo>
                  <a:cubicBezTo>
                    <a:pt x="902" y="232"/>
                    <a:pt x="876" y="157"/>
                    <a:pt x="773" y="157"/>
                  </a:cubicBezTo>
                  <a:cubicBezTo>
                    <a:pt x="665" y="157"/>
                    <a:pt x="624" y="246"/>
                    <a:pt x="624" y="336"/>
                  </a:cubicBezTo>
                  <a:cubicBezTo>
                    <a:pt x="624" y="712"/>
                    <a:pt x="624" y="712"/>
                    <a:pt x="624" y="712"/>
                  </a:cubicBezTo>
                  <a:cubicBezTo>
                    <a:pt x="451" y="712"/>
                    <a:pt x="451" y="712"/>
                    <a:pt x="451" y="712"/>
                  </a:cubicBezTo>
                  <a:cubicBezTo>
                    <a:pt x="451" y="298"/>
                    <a:pt x="451" y="298"/>
                    <a:pt x="451" y="298"/>
                  </a:cubicBezTo>
                  <a:cubicBezTo>
                    <a:pt x="451" y="213"/>
                    <a:pt x="416" y="157"/>
                    <a:pt x="332" y="157"/>
                  </a:cubicBezTo>
                  <a:cubicBezTo>
                    <a:pt x="218" y="157"/>
                    <a:pt x="173" y="240"/>
                    <a:pt x="173" y="333"/>
                  </a:cubicBezTo>
                  <a:cubicBezTo>
                    <a:pt x="173" y="712"/>
                    <a:pt x="173" y="712"/>
                    <a:pt x="173" y="712"/>
                  </a:cubicBezTo>
                  <a:cubicBezTo>
                    <a:pt x="0" y="712"/>
                    <a:pt x="0" y="712"/>
                    <a:pt x="0" y="712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" name="Freeform 7"/>
            <p:cNvSpPr>
              <a:spLocks noSelect="1"/>
            </p:cNvSpPr>
            <p:nvPr/>
          </p:nvSpPr>
          <p:spPr bwMode="auto">
            <a:xfrm>
              <a:off x="970" y="377"/>
              <a:ext cx="80" cy="103"/>
            </a:xfrm>
            <a:custGeom>
              <a:avLst/>
              <a:gdLst/>
              <a:ahLst/>
              <a:cxnLst>
                <a:cxn ang="0">
                  <a:pos x="432" y="210"/>
                </a:cxn>
                <a:cxn ang="0">
                  <a:pos x="296" y="139"/>
                </a:cxn>
                <a:cxn ang="0">
                  <a:pos x="195" y="213"/>
                </a:cxn>
                <a:cxn ang="0">
                  <a:pos x="569" y="506"/>
                </a:cxn>
                <a:cxn ang="0">
                  <a:pos x="270" y="729"/>
                </a:cxn>
                <a:cxn ang="0">
                  <a:pos x="0" y="622"/>
                </a:cxn>
                <a:cxn ang="0">
                  <a:pos x="115" y="514"/>
                </a:cxn>
                <a:cxn ang="0">
                  <a:pos x="280" y="599"/>
                </a:cxn>
                <a:cxn ang="0">
                  <a:pos x="396" y="519"/>
                </a:cxn>
                <a:cxn ang="0">
                  <a:pos x="21" y="225"/>
                </a:cxn>
                <a:cxn ang="0">
                  <a:pos x="300" y="0"/>
                </a:cxn>
                <a:cxn ang="0">
                  <a:pos x="548" y="106"/>
                </a:cxn>
                <a:cxn ang="0">
                  <a:pos x="432" y="210"/>
                </a:cxn>
              </a:cxnLst>
              <a:rect l="0" t="0" r="r" b="b"/>
              <a:pathLst>
                <a:path w="569" h="729">
                  <a:moveTo>
                    <a:pt x="432" y="210"/>
                  </a:moveTo>
                  <a:cubicBezTo>
                    <a:pt x="399" y="164"/>
                    <a:pt x="355" y="139"/>
                    <a:pt x="296" y="139"/>
                  </a:cubicBezTo>
                  <a:cubicBezTo>
                    <a:pt x="250" y="139"/>
                    <a:pt x="195" y="161"/>
                    <a:pt x="195" y="213"/>
                  </a:cubicBezTo>
                  <a:cubicBezTo>
                    <a:pt x="195" y="337"/>
                    <a:pt x="569" y="236"/>
                    <a:pt x="569" y="506"/>
                  </a:cubicBezTo>
                  <a:cubicBezTo>
                    <a:pt x="569" y="671"/>
                    <a:pt x="412" y="729"/>
                    <a:pt x="270" y="729"/>
                  </a:cubicBezTo>
                  <a:cubicBezTo>
                    <a:pt x="163" y="729"/>
                    <a:pt x="71" y="702"/>
                    <a:pt x="0" y="622"/>
                  </a:cubicBezTo>
                  <a:cubicBezTo>
                    <a:pt x="115" y="514"/>
                    <a:pt x="115" y="514"/>
                    <a:pt x="115" y="514"/>
                  </a:cubicBezTo>
                  <a:cubicBezTo>
                    <a:pt x="160" y="563"/>
                    <a:pt x="207" y="599"/>
                    <a:pt x="280" y="599"/>
                  </a:cubicBezTo>
                  <a:cubicBezTo>
                    <a:pt x="331" y="599"/>
                    <a:pt x="396" y="574"/>
                    <a:pt x="396" y="519"/>
                  </a:cubicBezTo>
                  <a:cubicBezTo>
                    <a:pt x="396" y="376"/>
                    <a:pt x="21" y="489"/>
                    <a:pt x="21" y="225"/>
                  </a:cubicBezTo>
                  <a:cubicBezTo>
                    <a:pt x="21" y="70"/>
                    <a:pt x="160" y="0"/>
                    <a:pt x="300" y="0"/>
                  </a:cubicBezTo>
                  <a:cubicBezTo>
                    <a:pt x="393" y="0"/>
                    <a:pt x="491" y="29"/>
                    <a:pt x="548" y="106"/>
                  </a:cubicBezTo>
                  <a:lnTo>
                    <a:pt x="432" y="2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" name="Freeform 8"/>
            <p:cNvSpPr>
              <a:spLocks noSelect="1"/>
            </p:cNvSpPr>
            <p:nvPr/>
          </p:nvSpPr>
          <p:spPr bwMode="auto">
            <a:xfrm>
              <a:off x="1058" y="351"/>
              <a:ext cx="71" cy="129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0" y="201"/>
                </a:cxn>
                <a:cxn ang="0">
                  <a:pos x="143" y="201"/>
                </a:cxn>
                <a:cxn ang="0">
                  <a:pos x="143" y="0"/>
                </a:cxn>
                <a:cxn ang="0">
                  <a:pos x="317" y="0"/>
                </a:cxn>
                <a:cxn ang="0">
                  <a:pos x="317" y="201"/>
                </a:cxn>
                <a:cxn ang="0">
                  <a:pos x="507" y="201"/>
                </a:cxn>
                <a:cxn ang="0">
                  <a:pos x="507" y="348"/>
                </a:cxn>
                <a:cxn ang="0">
                  <a:pos x="317" y="348"/>
                </a:cxn>
                <a:cxn ang="0">
                  <a:pos x="317" y="652"/>
                </a:cxn>
                <a:cxn ang="0">
                  <a:pos x="413" y="765"/>
                </a:cxn>
                <a:cxn ang="0">
                  <a:pos x="507" y="743"/>
                </a:cxn>
                <a:cxn ang="0">
                  <a:pos x="507" y="889"/>
                </a:cxn>
                <a:cxn ang="0">
                  <a:pos x="370" y="912"/>
                </a:cxn>
                <a:cxn ang="0">
                  <a:pos x="143" y="666"/>
                </a:cxn>
                <a:cxn ang="0">
                  <a:pos x="143" y="348"/>
                </a:cxn>
                <a:cxn ang="0">
                  <a:pos x="0" y="348"/>
                </a:cxn>
              </a:cxnLst>
              <a:rect l="0" t="0" r="r" b="b"/>
              <a:pathLst>
                <a:path w="507" h="912">
                  <a:moveTo>
                    <a:pt x="0" y="348"/>
                  </a:moveTo>
                  <a:cubicBezTo>
                    <a:pt x="0" y="201"/>
                    <a:pt x="0" y="201"/>
                    <a:pt x="0" y="201"/>
                  </a:cubicBezTo>
                  <a:cubicBezTo>
                    <a:pt x="143" y="201"/>
                    <a:pt x="143" y="201"/>
                    <a:pt x="143" y="201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317" y="0"/>
                    <a:pt x="317" y="0"/>
                    <a:pt x="317" y="0"/>
                  </a:cubicBezTo>
                  <a:cubicBezTo>
                    <a:pt x="317" y="201"/>
                    <a:pt x="317" y="201"/>
                    <a:pt x="317" y="201"/>
                  </a:cubicBezTo>
                  <a:cubicBezTo>
                    <a:pt x="507" y="201"/>
                    <a:pt x="507" y="201"/>
                    <a:pt x="507" y="201"/>
                  </a:cubicBezTo>
                  <a:cubicBezTo>
                    <a:pt x="507" y="348"/>
                    <a:pt x="507" y="348"/>
                    <a:pt x="507" y="348"/>
                  </a:cubicBezTo>
                  <a:cubicBezTo>
                    <a:pt x="317" y="348"/>
                    <a:pt x="317" y="348"/>
                    <a:pt x="317" y="348"/>
                  </a:cubicBezTo>
                  <a:cubicBezTo>
                    <a:pt x="317" y="652"/>
                    <a:pt x="317" y="652"/>
                    <a:pt x="317" y="652"/>
                  </a:cubicBezTo>
                  <a:cubicBezTo>
                    <a:pt x="317" y="721"/>
                    <a:pt x="337" y="765"/>
                    <a:pt x="413" y="765"/>
                  </a:cubicBezTo>
                  <a:cubicBezTo>
                    <a:pt x="444" y="765"/>
                    <a:pt x="486" y="759"/>
                    <a:pt x="507" y="743"/>
                  </a:cubicBezTo>
                  <a:cubicBezTo>
                    <a:pt x="507" y="889"/>
                    <a:pt x="507" y="889"/>
                    <a:pt x="507" y="889"/>
                  </a:cubicBezTo>
                  <a:cubicBezTo>
                    <a:pt x="471" y="906"/>
                    <a:pt x="411" y="912"/>
                    <a:pt x="370" y="912"/>
                  </a:cubicBezTo>
                  <a:cubicBezTo>
                    <a:pt x="186" y="912"/>
                    <a:pt x="143" y="830"/>
                    <a:pt x="143" y="666"/>
                  </a:cubicBezTo>
                  <a:cubicBezTo>
                    <a:pt x="143" y="348"/>
                    <a:pt x="143" y="348"/>
                    <a:pt x="143" y="348"/>
                  </a:cubicBezTo>
                  <a:lnTo>
                    <a:pt x="0" y="34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" name="Freeform 9"/>
            <p:cNvSpPr>
              <a:spLocks noSelect="1" noEditPoints="1"/>
            </p:cNvSpPr>
            <p:nvPr/>
          </p:nvSpPr>
          <p:spPr bwMode="auto">
            <a:xfrm>
              <a:off x="1143" y="377"/>
              <a:ext cx="99" cy="103"/>
            </a:xfrm>
            <a:custGeom>
              <a:avLst/>
              <a:gdLst/>
              <a:ahLst/>
              <a:cxnLst>
                <a:cxn ang="0">
                  <a:pos x="529" y="295"/>
                </a:cxn>
                <a:cxn ang="0">
                  <a:pos x="352" y="131"/>
                </a:cxn>
                <a:cxn ang="0">
                  <a:pos x="173" y="295"/>
                </a:cxn>
                <a:cxn ang="0">
                  <a:pos x="529" y="295"/>
                </a:cxn>
                <a:cxn ang="0">
                  <a:pos x="173" y="426"/>
                </a:cxn>
                <a:cxn ang="0">
                  <a:pos x="360" y="590"/>
                </a:cxn>
                <a:cxn ang="0">
                  <a:pos x="546" y="496"/>
                </a:cxn>
                <a:cxn ang="0">
                  <a:pos x="671" y="590"/>
                </a:cxn>
                <a:cxn ang="0">
                  <a:pos x="377" y="729"/>
                </a:cxn>
                <a:cxn ang="0">
                  <a:pos x="0" y="365"/>
                </a:cxn>
                <a:cxn ang="0">
                  <a:pos x="377" y="0"/>
                </a:cxn>
                <a:cxn ang="0">
                  <a:pos x="702" y="378"/>
                </a:cxn>
                <a:cxn ang="0">
                  <a:pos x="702" y="426"/>
                </a:cxn>
                <a:cxn ang="0">
                  <a:pos x="173" y="426"/>
                </a:cxn>
              </a:cxnLst>
              <a:rect l="0" t="0" r="r" b="b"/>
              <a:pathLst>
                <a:path w="702" h="729">
                  <a:moveTo>
                    <a:pt x="529" y="295"/>
                  </a:moveTo>
                  <a:cubicBezTo>
                    <a:pt x="527" y="194"/>
                    <a:pt x="461" y="131"/>
                    <a:pt x="352" y="131"/>
                  </a:cubicBezTo>
                  <a:cubicBezTo>
                    <a:pt x="250" y="131"/>
                    <a:pt x="186" y="196"/>
                    <a:pt x="173" y="295"/>
                  </a:cubicBezTo>
                  <a:lnTo>
                    <a:pt x="529" y="295"/>
                  </a:lnTo>
                  <a:close/>
                  <a:moveTo>
                    <a:pt x="173" y="426"/>
                  </a:moveTo>
                  <a:cubicBezTo>
                    <a:pt x="185" y="528"/>
                    <a:pt x="263" y="590"/>
                    <a:pt x="360" y="590"/>
                  </a:cubicBezTo>
                  <a:cubicBezTo>
                    <a:pt x="446" y="590"/>
                    <a:pt x="503" y="550"/>
                    <a:pt x="546" y="496"/>
                  </a:cubicBezTo>
                  <a:cubicBezTo>
                    <a:pt x="671" y="590"/>
                    <a:pt x="671" y="590"/>
                    <a:pt x="671" y="590"/>
                  </a:cubicBezTo>
                  <a:cubicBezTo>
                    <a:pt x="590" y="690"/>
                    <a:pt x="487" y="729"/>
                    <a:pt x="377" y="729"/>
                  </a:cubicBezTo>
                  <a:cubicBezTo>
                    <a:pt x="167" y="729"/>
                    <a:pt x="0" y="583"/>
                    <a:pt x="0" y="365"/>
                  </a:cubicBezTo>
                  <a:cubicBezTo>
                    <a:pt x="0" y="146"/>
                    <a:pt x="167" y="0"/>
                    <a:pt x="377" y="0"/>
                  </a:cubicBezTo>
                  <a:cubicBezTo>
                    <a:pt x="571" y="0"/>
                    <a:pt x="702" y="136"/>
                    <a:pt x="702" y="378"/>
                  </a:cubicBezTo>
                  <a:cubicBezTo>
                    <a:pt x="702" y="426"/>
                    <a:pt x="702" y="426"/>
                    <a:pt x="702" y="426"/>
                  </a:cubicBezTo>
                  <a:lnTo>
                    <a:pt x="173" y="4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" name="Freeform 10"/>
            <p:cNvSpPr>
              <a:spLocks noSelect="1"/>
            </p:cNvSpPr>
            <p:nvPr/>
          </p:nvSpPr>
          <p:spPr bwMode="auto">
            <a:xfrm>
              <a:off x="1265" y="377"/>
              <a:ext cx="62" cy="100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74" y="18"/>
                </a:cxn>
                <a:cxn ang="0">
                  <a:pos x="174" y="128"/>
                </a:cxn>
                <a:cxn ang="0">
                  <a:pos x="177" y="128"/>
                </a:cxn>
                <a:cxn ang="0">
                  <a:pos x="382" y="0"/>
                </a:cxn>
                <a:cxn ang="0">
                  <a:pos x="444" y="11"/>
                </a:cxn>
                <a:cxn ang="0">
                  <a:pos x="444" y="178"/>
                </a:cxn>
                <a:cxn ang="0">
                  <a:pos x="360" y="165"/>
                </a:cxn>
                <a:cxn ang="0">
                  <a:pos x="174" y="340"/>
                </a:cxn>
                <a:cxn ang="0">
                  <a:pos x="174" y="712"/>
                </a:cxn>
                <a:cxn ang="0">
                  <a:pos x="0" y="712"/>
                </a:cxn>
                <a:cxn ang="0">
                  <a:pos x="0" y="18"/>
                </a:cxn>
              </a:cxnLst>
              <a:rect l="0" t="0" r="r" b="b"/>
              <a:pathLst>
                <a:path w="444" h="712">
                  <a:moveTo>
                    <a:pt x="0" y="18"/>
                  </a:moveTo>
                  <a:cubicBezTo>
                    <a:pt x="174" y="18"/>
                    <a:pt x="174" y="18"/>
                    <a:pt x="174" y="18"/>
                  </a:cubicBezTo>
                  <a:cubicBezTo>
                    <a:pt x="174" y="128"/>
                    <a:pt x="174" y="128"/>
                    <a:pt x="174" y="128"/>
                  </a:cubicBezTo>
                  <a:cubicBezTo>
                    <a:pt x="177" y="128"/>
                    <a:pt x="177" y="128"/>
                    <a:pt x="177" y="128"/>
                  </a:cubicBezTo>
                  <a:cubicBezTo>
                    <a:pt x="214" y="48"/>
                    <a:pt x="291" y="0"/>
                    <a:pt x="382" y="0"/>
                  </a:cubicBezTo>
                  <a:cubicBezTo>
                    <a:pt x="404" y="0"/>
                    <a:pt x="424" y="5"/>
                    <a:pt x="444" y="11"/>
                  </a:cubicBezTo>
                  <a:cubicBezTo>
                    <a:pt x="444" y="178"/>
                    <a:pt x="444" y="178"/>
                    <a:pt x="444" y="178"/>
                  </a:cubicBezTo>
                  <a:cubicBezTo>
                    <a:pt x="415" y="171"/>
                    <a:pt x="388" y="165"/>
                    <a:pt x="360" y="165"/>
                  </a:cubicBezTo>
                  <a:cubicBezTo>
                    <a:pt x="197" y="165"/>
                    <a:pt x="174" y="303"/>
                    <a:pt x="174" y="340"/>
                  </a:cubicBezTo>
                  <a:cubicBezTo>
                    <a:pt x="174" y="712"/>
                    <a:pt x="174" y="712"/>
                    <a:pt x="174" y="712"/>
                  </a:cubicBezTo>
                  <a:cubicBezTo>
                    <a:pt x="0" y="712"/>
                    <a:pt x="0" y="712"/>
                    <a:pt x="0" y="712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" name="Freeform 11"/>
            <p:cNvSpPr>
              <a:spLocks noSelect="1" noEditPoints="1"/>
            </p:cNvSpPr>
            <p:nvPr/>
          </p:nvSpPr>
          <p:spPr bwMode="auto">
            <a:xfrm>
              <a:off x="1336" y="323"/>
              <a:ext cx="105" cy="157"/>
            </a:xfrm>
            <a:custGeom>
              <a:avLst/>
              <a:gdLst/>
              <a:ahLst/>
              <a:cxnLst>
                <a:cxn ang="0">
                  <a:pos x="377" y="954"/>
                </a:cxn>
                <a:cxn ang="0">
                  <a:pos x="581" y="746"/>
                </a:cxn>
                <a:cxn ang="0">
                  <a:pos x="377" y="538"/>
                </a:cxn>
                <a:cxn ang="0">
                  <a:pos x="173" y="746"/>
                </a:cxn>
                <a:cxn ang="0">
                  <a:pos x="377" y="954"/>
                </a:cxn>
                <a:cxn ang="0">
                  <a:pos x="584" y="989"/>
                </a:cxn>
                <a:cxn ang="0">
                  <a:pos x="581" y="989"/>
                </a:cxn>
                <a:cxn ang="0">
                  <a:pos x="342" y="1110"/>
                </a:cxn>
                <a:cxn ang="0">
                  <a:pos x="0" y="746"/>
                </a:cxn>
                <a:cxn ang="0">
                  <a:pos x="335" y="381"/>
                </a:cxn>
                <a:cxn ang="0">
                  <a:pos x="571" y="487"/>
                </a:cxn>
                <a:cxn ang="0">
                  <a:pos x="575" y="487"/>
                </a:cxn>
                <a:cxn ang="0">
                  <a:pos x="575" y="0"/>
                </a:cxn>
                <a:cxn ang="0">
                  <a:pos x="749" y="0"/>
                </a:cxn>
                <a:cxn ang="0">
                  <a:pos x="749" y="1093"/>
                </a:cxn>
                <a:cxn ang="0">
                  <a:pos x="584" y="1093"/>
                </a:cxn>
                <a:cxn ang="0">
                  <a:pos x="584" y="989"/>
                </a:cxn>
              </a:cxnLst>
              <a:rect l="0" t="0" r="r" b="b"/>
              <a:pathLst>
                <a:path w="749" h="1110">
                  <a:moveTo>
                    <a:pt x="377" y="954"/>
                  </a:moveTo>
                  <a:cubicBezTo>
                    <a:pt x="504" y="954"/>
                    <a:pt x="581" y="854"/>
                    <a:pt x="581" y="746"/>
                  </a:cubicBezTo>
                  <a:cubicBezTo>
                    <a:pt x="581" y="637"/>
                    <a:pt x="504" y="538"/>
                    <a:pt x="377" y="538"/>
                  </a:cubicBezTo>
                  <a:cubicBezTo>
                    <a:pt x="250" y="538"/>
                    <a:pt x="173" y="637"/>
                    <a:pt x="173" y="746"/>
                  </a:cubicBezTo>
                  <a:cubicBezTo>
                    <a:pt x="173" y="854"/>
                    <a:pt x="250" y="954"/>
                    <a:pt x="377" y="954"/>
                  </a:cubicBezTo>
                  <a:close/>
                  <a:moveTo>
                    <a:pt x="584" y="989"/>
                  </a:moveTo>
                  <a:cubicBezTo>
                    <a:pt x="581" y="989"/>
                    <a:pt x="581" y="989"/>
                    <a:pt x="581" y="989"/>
                  </a:cubicBezTo>
                  <a:cubicBezTo>
                    <a:pt x="530" y="1073"/>
                    <a:pt x="439" y="1110"/>
                    <a:pt x="342" y="1110"/>
                  </a:cubicBezTo>
                  <a:cubicBezTo>
                    <a:pt x="128" y="1110"/>
                    <a:pt x="0" y="951"/>
                    <a:pt x="0" y="746"/>
                  </a:cubicBezTo>
                  <a:cubicBezTo>
                    <a:pt x="0" y="540"/>
                    <a:pt x="137" y="381"/>
                    <a:pt x="335" y="381"/>
                  </a:cubicBezTo>
                  <a:cubicBezTo>
                    <a:pt x="465" y="381"/>
                    <a:pt x="535" y="442"/>
                    <a:pt x="571" y="487"/>
                  </a:cubicBezTo>
                  <a:cubicBezTo>
                    <a:pt x="575" y="487"/>
                    <a:pt x="575" y="487"/>
                    <a:pt x="575" y="487"/>
                  </a:cubicBezTo>
                  <a:cubicBezTo>
                    <a:pt x="575" y="0"/>
                    <a:pt x="575" y="0"/>
                    <a:pt x="575" y="0"/>
                  </a:cubicBezTo>
                  <a:cubicBezTo>
                    <a:pt x="749" y="0"/>
                    <a:pt x="749" y="0"/>
                    <a:pt x="749" y="0"/>
                  </a:cubicBezTo>
                  <a:cubicBezTo>
                    <a:pt x="749" y="1093"/>
                    <a:pt x="749" y="1093"/>
                    <a:pt x="749" y="1093"/>
                  </a:cubicBezTo>
                  <a:cubicBezTo>
                    <a:pt x="584" y="1093"/>
                    <a:pt x="584" y="1093"/>
                    <a:pt x="584" y="1093"/>
                  </a:cubicBezTo>
                  <a:lnTo>
                    <a:pt x="584" y="98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" name="Freeform 12"/>
            <p:cNvSpPr>
              <a:spLocks noSelect="1" noEditPoints="1"/>
            </p:cNvSpPr>
            <p:nvPr/>
          </p:nvSpPr>
          <p:spPr bwMode="auto">
            <a:xfrm>
              <a:off x="1462" y="377"/>
              <a:ext cx="90" cy="103"/>
            </a:xfrm>
            <a:custGeom>
              <a:avLst/>
              <a:gdLst/>
              <a:ahLst/>
              <a:cxnLst>
                <a:cxn ang="0">
                  <a:pos x="470" y="401"/>
                </a:cxn>
                <a:cxn ang="0">
                  <a:pos x="434" y="401"/>
                </a:cxn>
                <a:cxn ang="0">
                  <a:pos x="173" y="508"/>
                </a:cxn>
                <a:cxn ang="0">
                  <a:pos x="295" y="599"/>
                </a:cxn>
                <a:cxn ang="0">
                  <a:pos x="470" y="440"/>
                </a:cxn>
                <a:cxn ang="0">
                  <a:pos x="470" y="401"/>
                </a:cxn>
                <a:cxn ang="0">
                  <a:pos x="480" y="616"/>
                </a:cxn>
                <a:cxn ang="0">
                  <a:pos x="476" y="616"/>
                </a:cxn>
                <a:cxn ang="0">
                  <a:pos x="253" y="729"/>
                </a:cxn>
                <a:cxn ang="0">
                  <a:pos x="0" y="521"/>
                </a:cxn>
                <a:cxn ang="0">
                  <a:pos x="437" y="279"/>
                </a:cxn>
                <a:cxn ang="0">
                  <a:pos x="480" y="279"/>
                </a:cxn>
                <a:cxn ang="0">
                  <a:pos x="480" y="261"/>
                </a:cxn>
                <a:cxn ang="0">
                  <a:pos x="321" y="131"/>
                </a:cxn>
                <a:cxn ang="0">
                  <a:pos x="136" y="203"/>
                </a:cxn>
                <a:cxn ang="0">
                  <a:pos x="45" y="112"/>
                </a:cxn>
                <a:cxn ang="0">
                  <a:pos x="340" y="0"/>
                </a:cxn>
                <a:cxn ang="0">
                  <a:pos x="636" y="313"/>
                </a:cxn>
                <a:cxn ang="0">
                  <a:pos x="636" y="712"/>
                </a:cxn>
                <a:cxn ang="0">
                  <a:pos x="480" y="712"/>
                </a:cxn>
                <a:cxn ang="0">
                  <a:pos x="480" y="616"/>
                </a:cxn>
              </a:cxnLst>
              <a:rect l="0" t="0" r="r" b="b"/>
              <a:pathLst>
                <a:path w="636" h="729">
                  <a:moveTo>
                    <a:pt x="470" y="401"/>
                  </a:moveTo>
                  <a:cubicBezTo>
                    <a:pt x="434" y="401"/>
                    <a:pt x="434" y="401"/>
                    <a:pt x="434" y="401"/>
                  </a:cubicBezTo>
                  <a:cubicBezTo>
                    <a:pt x="338" y="401"/>
                    <a:pt x="173" y="408"/>
                    <a:pt x="173" y="508"/>
                  </a:cubicBezTo>
                  <a:cubicBezTo>
                    <a:pt x="173" y="572"/>
                    <a:pt x="238" y="599"/>
                    <a:pt x="295" y="599"/>
                  </a:cubicBezTo>
                  <a:cubicBezTo>
                    <a:pt x="413" y="599"/>
                    <a:pt x="470" y="537"/>
                    <a:pt x="470" y="440"/>
                  </a:cubicBezTo>
                  <a:lnTo>
                    <a:pt x="470" y="401"/>
                  </a:lnTo>
                  <a:close/>
                  <a:moveTo>
                    <a:pt x="480" y="616"/>
                  </a:moveTo>
                  <a:cubicBezTo>
                    <a:pt x="476" y="616"/>
                    <a:pt x="476" y="616"/>
                    <a:pt x="476" y="616"/>
                  </a:cubicBezTo>
                  <a:cubicBezTo>
                    <a:pt x="426" y="694"/>
                    <a:pt x="345" y="729"/>
                    <a:pt x="253" y="729"/>
                  </a:cubicBezTo>
                  <a:cubicBezTo>
                    <a:pt x="124" y="729"/>
                    <a:pt x="0" y="658"/>
                    <a:pt x="0" y="521"/>
                  </a:cubicBezTo>
                  <a:cubicBezTo>
                    <a:pt x="0" y="295"/>
                    <a:pt x="263" y="279"/>
                    <a:pt x="437" y="279"/>
                  </a:cubicBezTo>
                  <a:cubicBezTo>
                    <a:pt x="480" y="279"/>
                    <a:pt x="480" y="279"/>
                    <a:pt x="480" y="279"/>
                  </a:cubicBezTo>
                  <a:cubicBezTo>
                    <a:pt x="480" y="261"/>
                    <a:pt x="480" y="261"/>
                    <a:pt x="480" y="261"/>
                  </a:cubicBezTo>
                  <a:cubicBezTo>
                    <a:pt x="480" y="175"/>
                    <a:pt x="413" y="131"/>
                    <a:pt x="321" y="131"/>
                  </a:cubicBezTo>
                  <a:cubicBezTo>
                    <a:pt x="249" y="131"/>
                    <a:pt x="182" y="159"/>
                    <a:pt x="136" y="203"/>
                  </a:cubicBezTo>
                  <a:cubicBezTo>
                    <a:pt x="45" y="112"/>
                    <a:pt x="45" y="112"/>
                    <a:pt x="45" y="112"/>
                  </a:cubicBezTo>
                  <a:cubicBezTo>
                    <a:pt x="121" y="34"/>
                    <a:pt x="230" y="0"/>
                    <a:pt x="340" y="0"/>
                  </a:cubicBezTo>
                  <a:cubicBezTo>
                    <a:pt x="636" y="0"/>
                    <a:pt x="636" y="214"/>
                    <a:pt x="636" y="313"/>
                  </a:cubicBezTo>
                  <a:cubicBezTo>
                    <a:pt x="636" y="712"/>
                    <a:pt x="636" y="712"/>
                    <a:pt x="636" y="712"/>
                  </a:cubicBezTo>
                  <a:cubicBezTo>
                    <a:pt x="480" y="712"/>
                    <a:pt x="480" y="712"/>
                    <a:pt x="480" y="712"/>
                  </a:cubicBezTo>
                  <a:lnTo>
                    <a:pt x="480" y="6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" name="Freeform 13"/>
            <p:cNvSpPr>
              <a:spLocks noSelect="1"/>
            </p:cNvSpPr>
            <p:nvPr/>
          </p:nvSpPr>
          <p:spPr bwMode="auto">
            <a:xfrm>
              <a:off x="1577" y="377"/>
              <a:ext cx="151" cy="100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65" y="18"/>
                </a:cxn>
                <a:cxn ang="0">
                  <a:pos x="165" y="126"/>
                </a:cxn>
                <a:cxn ang="0">
                  <a:pos x="168" y="126"/>
                </a:cxn>
                <a:cxn ang="0">
                  <a:pos x="381" y="0"/>
                </a:cxn>
                <a:cxn ang="0">
                  <a:pos x="598" y="129"/>
                </a:cxn>
                <a:cxn ang="0">
                  <a:pos x="826" y="0"/>
                </a:cxn>
                <a:cxn ang="0">
                  <a:pos x="1076" y="298"/>
                </a:cxn>
                <a:cxn ang="0">
                  <a:pos x="1076" y="712"/>
                </a:cxn>
                <a:cxn ang="0">
                  <a:pos x="903" y="712"/>
                </a:cxn>
                <a:cxn ang="0">
                  <a:pos x="903" y="318"/>
                </a:cxn>
                <a:cxn ang="0">
                  <a:pos x="774" y="157"/>
                </a:cxn>
                <a:cxn ang="0">
                  <a:pos x="625" y="336"/>
                </a:cxn>
                <a:cxn ang="0">
                  <a:pos x="625" y="712"/>
                </a:cxn>
                <a:cxn ang="0">
                  <a:pos x="452" y="712"/>
                </a:cxn>
                <a:cxn ang="0">
                  <a:pos x="452" y="298"/>
                </a:cxn>
                <a:cxn ang="0">
                  <a:pos x="333" y="157"/>
                </a:cxn>
                <a:cxn ang="0">
                  <a:pos x="174" y="333"/>
                </a:cxn>
                <a:cxn ang="0">
                  <a:pos x="174" y="712"/>
                </a:cxn>
                <a:cxn ang="0">
                  <a:pos x="0" y="712"/>
                </a:cxn>
                <a:cxn ang="0">
                  <a:pos x="0" y="18"/>
                </a:cxn>
              </a:cxnLst>
              <a:rect l="0" t="0" r="r" b="b"/>
              <a:pathLst>
                <a:path w="1076" h="712">
                  <a:moveTo>
                    <a:pt x="0" y="18"/>
                  </a:moveTo>
                  <a:cubicBezTo>
                    <a:pt x="165" y="18"/>
                    <a:pt x="165" y="18"/>
                    <a:pt x="165" y="18"/>
                  </a:cubicBezTo>
                  <a:cubicBezTo>
                    <a:pt x="165" y="126"/>
                    <a:pt x="165" y="126"/>
                    <a:pt x="165" y="126"/>
                  </a:cubicBezTo>
                  <a:cubicBezTo>
                    <a:pt x="168" y="126"/>
                    <a:pt x="168" y="126"/>
                    <a:pt x="168" y="126"/>
                  </a:cubicBezTo>
                  <a:cubicBezTo>
                    <a:pt x="199" y="61"/>
                    <a:pt x="265" y="0"/>
                    <a:pt x="381" y="0"/>
                  </a:cubicBezTo>
                  <a:cubicBezTo>
                    <a:pt x="488" y="0"/>
                    <a:pt x="561" y="42"/>
                    <a:pt x="598" y="129"/>
                  </a:cubicBezTo>
                  <a:cubicBezTo>
                    <a:pt x="648" y="41"/>
                    <a:pt x="722" y="0"/>
                    <a:pt x="826" y="0"/>
                  </a:cubicBezTo>
                  <a:cubicBezTo>
                    <a:pt x="1011" y="0"/>
                    <a:pt x="1076" y="132"/>
                    <a:pt x="1076" y="298"/>
                  </a:cubicBezTo>
                  <a:cubicBezTo>
                    <a:pt x="1076" y="712"/>
                    <a:pt x="1076" y="712"/>
                    <a:pt x="1076" y="712"/>
                  </a:cubicBezTo>
                  <a:cubicBezTo>
                    <a:pt x="903" y="712"/>
                    <a:pt x="903" y="712"/>
                    <a:pt x="903" y="712"/>
                  </a:cubicBezTo>
                  <a:cubicBezTo>
                    <a:pt x="903" y="318"/>
                    <a:pt x="903" y="318"/>
                    <a:pt x="903" y="318"/>
                  </a:cubicBezTo>
                  <a:cubicBezTo>
                    <a:pt x="903" y="232"/>
                    <a:pt x="877" y="157"/>
                    <a:pt x="774" y="157"/>
                  </a:cubicBezTo>
                  <a:cubicBezTo>
                    <a:pt x="666" y="157"/>
                    <a:pt x="625" y="246"/>
                    <a:pt x="625" y="336"/>
                  </a:cubicBezTo>
                  <a:cubicBezTo>
                    <a:pt x="625" y="712"/>
                    <a:pt x="625" y="712"/>
                    <a:pt x="625" y="712"/>
                  </a:cubicBezTo>
                  <a:cubicBezTo>
                    <a:pt x="452" y="712"/>
                    <a:pt x="452" y="712"/>
                    <a:pt x="452" y="712"/>
                  </a:cubicBezTo>
                  <a:cubicBezTo>
                    <a:pt x="452" y="298"/>
                    <a:pt x="452" y="298"/>
                    <a:pt x="452" y="298"/>
                  </a:cubicBezTo>
                  <a:cubicBezTo>
                    <a:pt x="452" y="213"/>
                    <a:pt x="417" y="157"/>
                    <a:pt x="333" y="157"/>
                  </a:cubicBezTo>
                  <a:cubicBezTo>
                    <a:pt x="219" y="157"/>
                    <a:pt x="174" y="240"/>
                    <a:pt x="174" y="333"/>
                  </a:cubicBezTo>
                  <a:cubicBezTo>
                    <a:pt x="174" y="712"/>
                    <a:pt x="174" y="712"/>
                    <a:pt x="174" y="712"/>
                  </a:cubicBezTo>
                  <a:cubicBezTo>
                    <a:pt x="0" y="712"/>
                    <a:pt x="0" y="712"/>
                    <a:pt x="0" y="712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" name="Freeform 14"/>
            <p:cNvSpPr>
              <a:spLocks noSelect="1"/>
            </p:cNvSpPr>
            <p:nvPr/>
          </p:nvSpPr>
          <p:spPr bwMode="auto">
            <a:xfrm>
              <a:off x="650" y="115"/>
              <a:ext cx="135" cy="152"/>
            </a:xfrm>
            <a:custGeom>
              <a:avLst/>
              <a:gdLst/>
              <a:ahLst/>
              <a:cxnLst>
                <a:cxn ang="0">
                  <a:pos x="964" y="975"/>
                </a:cxn>
                <a:cxn ang="0">
                  <a:pos x="541" y="1076"/>
                </a:cxn>
                <a:cxn ang="0">
                  <a:pos x="0" y="543"/>
                </a:cxn>
                <a:cxn ang="0">
                  <a:pos x="541" y="0"/>
                </a:cxn>
                <a:cxn ang="0">
                  <a:pos x="944" y="129"/>
                </a:cxn>
                <a:cxn ang="0">
                  <a:pos x="810" y="265"/>
                </a:cxn>
                <a:cxn ang="0">
                  <a:pos x="542" y="165"/>
                </a:cxn>
                <a:cxn ang="0">
                  <a:pos x="191" y="531"/>
                </a:cxn>
                <a:cxn ang="0">
                  <a:pos x="542" y="911"/>
                </a:cxn>
                <a:cxn ang="0">
                  <a:pos x="782" y="858"/>
                </a:cxn>
                <a:cxn ang="0">
                  <a:pos x="782" y="616"/>
                </a:cxn>
                <a:cxn ang="0">
                  <a:pos x="573" y="616"/>
                </a:cxn>
                <a:cxn ang="0">
                  <a:pos x="573" y="452"/>
                </a:cxn>
                <a:cxn ang="0">
                  <a:pos x="964" y="452"/>
                </a:cxn>
                <a:cxn ang="0">
                  <a:pos x="964" y="975"/>
                </a:cxn>
              </a:cxnLst>
              <a:rect l="0" t="0" r="r" b="b"/>
              <a:pathLst>
                <a:path w="964" h="1076">
                  <a:moveTo>
                    <a:pt x="964" y="975"/>
                  </a:moveTo>
                  <a:cubicBezTo>
                    <a:pt x="840" y="1042"/>
                    <a:pt x="698" y="1076"/>
                    <a:pt x="541" y="1076"/>
                  </a:cubicBezTo>
                  <a:cubicBezTo>
                    <a:pt x="225" y="1076"/>
                    <a:pt x="0" y="862"/>
                    <a:pt x="0" y="543"/>
                  </a:cubicBezTo>
                  <a:cubicBezTo>
                    <a:pt x="0" y="214"/>
                    <a:pt x="225" y="0"/>
                    <a:pt x="541" y="0"/>
                  </a:cubicBezTo>
                  <a:cubicBezTo>
                    <a:pt x="697" y="0"/>
                    <a:pt x="837" y="34"/>
                    <a:pt x="944" y="129"/>
                  </a:cubicBezTo>
                  <a:cubicBezTo>
                    <a:pt x="810" y="265"/>
                    <a:pt x="810" y="265"/>
                    <a:pt x="810" y="265"/>
                  </a:cubicBezTo>
                  <a:cubicBezTo>
                    <a:pt x="745" y="201"/>
                    <a:pt x="645" y="165"/>
                    <a:pt x="542" y="165"/>
                  </a:cubicBezTo>
                  <a:cubicBezTo>
                    <a:pt x="331" y="165"/>
                    <a:pt x="191" y="327"/>
                    <a:pt x="191" y="531"/>
                  </a:cubicBezTo>
                  <a:cubicBezTo>
                    <a:pt x="191" y="749"/>
                    <a:pt x="331" y="911"/>
                    <a:pt x="542" y="911"/>
                  </a:cubicBezTo>
                  <a:cubicBezTo>
                    <a:pt x="635" y="911"/>
                    <a:pt x="719" y="894"/>
                    <a:pt x="782" y="858"/>
                  </a:cubicBezTo>
                  <a:cubicBezTo>
                    <a:pt x="782" y="616"/>
                    <a:pt x="782" y="616"/>
                    <a:pt x="782" y="616"/>
                  </a:cubicBezTo>
                  <a:cubicBezTo>
                    <a:pt x="573" y="616"/>
                    <a:pt x="573" y="616"/>
                    <a:pt x="573" y="616"/>
                  </a:cubicBezTo>
                  <a:cubicBezTo>
                    <a:pt x="573" y="452"/>
                    <a:pt x="573" y="452"/>
                    <a:pt x="573" y="452"/>
                  </a:cubicBezTo>
                  <a:cubicBezTo>
                    <a:pt x="964" y="452"/>
                    <a:pt x="964" y="452"/>
                    <a:pt x="964" y="452"/>
                  </a:cubicBezTo>
                  <a:lnTo>
                    <a:pt x="964" y="975"/>
                  </a:lnTo>
                  <a:close/>
                </a:path>
              </a:pathLst>
            </a:custGeom>
            <a:solidFill>
              <a:srgbClr val="2222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" name="Freeform 15"/>
            <p:cNvSpPr>
              <a:spLocks noSelect="1" noEditPoints="1"/>
            </p:cNvSpPr>
            <p:nvPr/>
          </p:nvSpPr>
          <p:spPr bwMode="auto">
            <a:xfrm>
              <a:off x="972" y="119"/>
              <a:ext cx="130" cy="144"/>
            </a:xfrm>
            <a:custGeom>
              <a:avLst/>
              <a:gdLst/>
              <a:ahLst/>
              <a:cxnLst>
                <a:cxn ang="0">
                  <a:pos x="318" y="859"/>
                </a:cxn>
                <a:cxn ang="0">
                  <a:pos x="733" y="512"/>
                </a:cxn>
                <a:cxn ang="0">
                  <a:pos x="348" y="165"/>
                </a:cxn>
                <a:cxn ang="0">
                  <a:pos x="182" y="165"/>
                </a:cxn>
                <a:cxn ang="0">
                  <a:pos x="182" y="859"/>
                </a:cxn>
                <a:cxn ang="0">
                  <a:pos x="318" y="859"/>
                </a:cxn>
                <a:cxn ang="0">
                  <a:pos x="0" y="0"/>
                </a:cxn>
                <a:cxn ang="0">
                  <a:pos x="403" y="0"/>
                </a:cxn>
                <a:cxn ang="0">
                  <a:pos x="924" y="512"/>
                </a:cxn>
                <a:cxn ang="0">
                  <a:pos x="381" y="1024"/>
                </a:cxn>
                <a:cxn ang="0">
                  <a:pos x="0" y="1024"/>
                </a:cxn>
                <a:cxn ang="0">
                  <a:pos x="0" y="0"/>
                </a:cxn>
              </a:cxnLst>
              <a:rect l="0" t="0" r="r" b="b"/>
              <a:pathLst>
                <a:path w="924" h="1024">
                  <a:moveTo>
                    <a:pt x="318" y="859"/>
                  </a:moveTo>
                  <a:cubicBezTo>
                    <a:pt x="546" y="859"/>
                    <a:pt x="733" y="761"/>
                    <a:pt x="733" y="512"/>
                  </a:cubicBezTo>
                  <a:cubicBezTo>
                    <a:pt x="733" y="264"/>
                    <a:pt x="571" y="165"/>
                    <a:pt x="348" y="165"/>
                  </a:cubicBezTo>
                  <a:cubicBezTo>
                    <a:pt x="182" y="165"/>
                    <a:pt x="182" y="165"/>
                    <a:pt x="182" y="165"/>
                  </a:cubicBezTo>
                  <a:cubicBezTo>
                    <a:pt x="182" y="859"/>
                    <a:pt x="182" y="859"/>
                    <a:pt x="182" y="859"/>
                  </a:cubicBezTo>
                  <a:lnTo>
                    <a:pt x="318" y="859"/>
                  </a:lnTo>
                  <a:close/>
                  <a:moveTo>
                    <a:pt x="0" y="0"/>
                  </a:moveTo>
                  <a:cubicBezTo>
                    <a:pt x="403" y="0"/>
                    <a:pt x="403" y="0"/>
                    <a:pt x="403" y="0"/>
                  </a:cubicBezTo>
                  <a:cubicBezTo>
                    <a:pt x="672" y="0"/>
                    <a:pt x="924" y="165"/>
                    <a:pt x="924" y="512"/>
                  </a:cubicBezTo>
                  <a:cubicBezTo>
                    <a:pt x="924" y="862"/>
                    <a:pt x="627" y="1024"/>
                    <a:pt x="381" y="1024"/>
                  </a:cubicBezTo>
                  <a:cubicBezTo>
                    <a:pt x="0" y="1024"/>
                    <a:pt x="0" y="1024"/>
                    <a:pt x="0" y="102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222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" name="Freeform 16"/>
            <p:cNvSpPr>
              <a:spLocks noSelect="1"/>
            </p:cNvSpPr>
            <p:nvPr/>
          </p:nvSpPr>
          <p:spPr bwMode="auto">
            <a:xfrm>
              <a:off x="808" y="115"/>
              <a:ext cx="136" cy="152"/>
            </a:xfrm>
            <a:custGeom>
              <a:avLst/>
              <a:gdLst/>
              <a:ahLst/>
              <a:cxnLst>
                <a:cxn ang="0">
                  <a:pos x="965" y="975"/>
                </a:cxn>
                <a:cxn ang="0">
                  <a:pos x="541" y="1076"/>
                </a:cxn>
                <a:cxn ang="0">
                  <a:pos x="0" y="543"/>
                </a:cxn>
                <a:cxn ang="0">
                  <a:pos x="541" y="0"/>
                </a:cxn>
                <a:cxn ang="0">
                  <a:pos x="944" y="129"/>
                </a:cxn>
                <a:cxn ang="0">
                  <a:pos x="810" y="265"/>
                </a:cxn>
                <a:cxn ang="0">
                  <a:pos x="542" y="165"/>
                </a:cxn>
                <a:cxn ang="0">
                  <a:pos x="191" y="531"/>
                </a:cxn>
                <a:cxn ang="0">
                  <a:pos x="542" y="911"/>
                </a:cxn>
                <a:cxn ang="0">
                  <a:pos x="782" y="858"/>
                </a:cxn>
                <a:cxn ang="0">
                  <a:pos x="782" y="616"/>
                </a:cxn>
                <a:cxn ang="0">
                  <a:pos x="573" y="616"/>
                </a:cxn>
                <a:cxn ang="0">
                  <a:pos x="573" y="452"/>
                </a:cxn>
                <a:cxn ang="0">
                  <a:pos x="965" y="452"/>
                </a:cxn>
                <a:cxn ang="0">
                  <a:pos x="965" y="975"/>
                </a:cxn>
              </a:cxnLst>
              <a:rect l="0" t="0" r="r" b="b"/>
              <a:pathLst>
                <a:path w="965" h="1076">
                  <a:moveTo>
                    <a:pt x="965" y="975"/>
                  </a:moveTo>
                  <a:cubicBezTo>
                    <a:pt x="840" y="1042"/>
                    <a:pt x="699" y="1076"/>
                    <a:pt x="541" y="1076"/>
                  </a:cubicBezTo>
                  <a:cubicBezTo>
                    <a:pt x="226" y="1076"/>
                    <a:pt x="0" y="862"/>
                    <a:pt x="0" y="543"/>
                  </a:cubicBezTo>
                  <a:cubicBezTo>
                    <a:pt x="0" y="214"/>
                    <a:pt x="226" y="0"/>
                    <a:pt x="541" y="0"/>
                  </a:cubicBezTo>
                  <a:cubicBezTo>
                    <a:pt x="697" y="0"/>
                    <a:pt x="837" y="34"/>
                    <a:pt x="944" y="129"/>
                  </a:cubicBezTo>
                  <a:cubicBezTo>
                    <a:pt x="810" y="265"/>
                    <a:pt x="810" y="265"/>
                    <a:pt x="810" y="265"/>
                  </a:cubicBezTo>
                  <a:cubicBezTo>
                    <a:pt x="745" y="201"/>
                    <a:pt x="645" y="165"/>
                    <a:pt x="542" y="165"/>
                  </a:cubicBezTo>
                  <a:cubicBezTo>
                    <a:pt x="331" y="165"/>
                    <a:pt x="191" y="327"/>
                    <a:pt x="191" y="531"/>
                  </a:cubicBezTo>
                  <a:cubicBezTo>
                    <a:pt x="191" y="749"/>
                    <a:pt x="331" y="911"/>
                    <a:pt x="542" y="911"/>
                  </a:cubicBezTo>
                  <a:cubicBezTo>
                    <a:pt x="635" y="911"/>
                    <a:pt x="719" y="894"/>
                    <a:pt x="782" y="858"/>
                  </a:cubicBezTo>
                  <a:cubicBezTo>
                    <a:pt x="782" y="616"/>
                    <a:pt x="782" y="616"/>
                    <a:pt x="782" y="616"/>
                  </a:cubicBezTo>
                  <a:cubicBezTo>
                    <a:pt x="573" y="616"/>
                    <a:pt x="573" y="616"/>
                    <a:pt x="573" y="616"/>
                  </a:cubicBezTo>
                  <a:cubicBezTo>
                    <a:pt x="573" y="452"/>
                    <a:pt x="573" y="452"/>
                    <a:pt x="573" y="452"/>
                  </a:cubicBezTo>
                  <a:cubicBezTo>
                    <a:pt x="965" y="452"/>
                    <a:pt x="965" y="452"/>
                    <a:pt x="965" y="452"/>
                  </a:cubicBezTo>
                  <a:lnTo>
                    <a:pt x="965" y="975"/>
                  </a:lnTo>
                  <a:close/>
                </a:path>
              </a:pathLst>
            </a:custGeom>
            <a:solidFill>
              <a:srgbClr val="2222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1" smtClean="0"/>
              <a:t>Klik om de stijl te bewerken</a:t>
            </a:r>
            <a:endParaRPr lang="nl-NL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 me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8" descr="ASD_GGD_header_vo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915035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30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185988" y="2514600"/>
            <a:ext cx="6500812" cy="1371600"/>
          </a:xfrm>
          <a:solidFill>
            <a:schemeClr val="accent1">
              <a:alpha val="20000"/>
            </a:schemeClr>
          </a:solidFill>
        </p:spPr>
        <p:txBody>
          <a:bodyPr anchor="b"/>
          <a:lstStyle>
            <a:lvl1pPr>
              <a:lnSpc>
                <a:spcPts val="5000"/>
              </a:lnSpc>
              <a:defRPr sz="3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 smtClean="0"/>
              <a:t>Klik om het opmaakprofiel van de modeltitel te bewerken</a:t>
            </a:r>
          </a:p>
        </p:txBody>
      </p:sp>
      <p:sp>
        <p:nvSpPr>
          <p:cNvPr id="4730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4191000"/>
            <a:ext cx="5411788" cy="1981200"/>
          </a:xfrm>
        </p:spPr>
        <p:txBody>
          <a:bodyPr/>
          <a:lstStyle>
            <a:lvl1pPr marL="0" indent="0">
              <a:lnSpc>
                <a:spcPts val="2500"/>
              </a:lnSpc>
              <a:buFont typeface="Wingdings" pitchFamily="2" charset="2"/>
              <a:buNone/>
              <a:defRPr/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1447800" y="6367463"/>
            <a:ext cx="6173788" cy="314325"/>
          </a:xfrm>
        </p:spPr>
        <p:txBody>
          <a:bodyPr/>
          <a:lstStyle>
            <a:lvl1pPr>
              <a:defRPr sz="13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99B9AA4-196F-442B-BC7E-04438817848D}" type="datetime4">
              <a:rPr lang="nl-NL">
                <a:solidFill>
                  <a:srgbClr val="FFFFFF"/>
                </a:solidFill>
              </a:rPr>
              <a:pPr>
                <a:defRPr/>
              </a:pPr>
              <a:t>30 maart 2017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955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26535-4435-492D-A11F-21C9576C1068}" type="datetime4">
              <a:rPr lang="nl-NL">
                <a:solidFill>
                  <a:srgbClr val="808080"/>
                </a:solidFill>
              </a:rPr>
              <a:pPr>
                <a:defRPr/>
              </a:pPr>
              <a:t>30 maart 2017</a:t>
            </a:fld>
            <a:endParaRPr lang="nl-NL">
              <a:solidFill>
                <a:srgbClr val="80808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Wegen bekeken</a:t>
            </a:r>
            <a:endParaRPr lang="nl-NL" sz="1400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266EA-5F3E-492D-A54E-316D3FB65902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00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655BC-E1F8-4674-BB4F-59AA9F3C32DF}" type="datetime4">
              <a:rPr lang="nl-NL">
                <a:solidFill>
                  <a:srgbClr val="808080"/>
                </a:solidFill>
              </a:rPr>
              <a:pPr>
                <a:defRPr/>
              </a:pPr>
              <a:t>30 maart 2017</a:t>
            </a:fld>
            <a:endParaRPr lang="nl-NL">
              <a:solidFill>
                <a:srgbClr val="80808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Wegen bekeken</a:t>
            </a:r>
            <a:endParaRPr lang="nl-NL" sz="1400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D38B2-2DC8-4DD2-A2E1-8152192A7282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691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2633663"/>
            <a:ext cx="3484563" cy="3767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4763" y="2633663"/>
            <a:ext cx="3484562" cy="3767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AC0D2-71DB-4F28-909E-A477E292863D}" type="datetime4">
              <a:rPr lang="nl-NL">
                <a:solidFill>
                  <a:srgbClr val="808080"/>
                </a:solidFill>
              </a:rPr>
              <a:pPr>
                <a:defRPr/>
              </a:pPr>
              <a:t>30 maart 2017</a:t>
            </a:fld>
            <a:endParaRPr lang="nl-NL">
              <a:solidFill>
                <a:srgbClr val="80808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Wegen bekeken</a:t>
            </a:r>
            <a:endParaRPr lang="nl-NL" sz="1400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CADD7-BFEF-4964-BB38-571A5B1332CE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8568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8C4A6-0DD6-43F5-A058-734EF219AEF1}" type="datetime4">
              <a:rPr lang="nl-NL">
                <a:solidFill>
                  <a:srgbClr val="808080"/>
                </a:solidFill>
              </a:rPr>
              <a:pPr>
                <a:defRPr/>
              </a:pPr>
              <a:t>30 maart 2017</a:t>
            </a:fld>
            <a:endParaRPr lang="nl-NL">
              <a:solidFill>
                <a:srgbClr val="80808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Wegen bekeken</a:t>
            </a:r>
            <a:endParaRPr lang="nl-NL" sz="1400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6D628-F0DE-4E33-A1D1-AA84498967A6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8638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F9EDA-2470-4802-86A1-B3DFE5078170}" type="datetime4">
              <a:rPr lang="nl-NL">
                <a:solidFill>
                  <a:srgbClr val="808080"/>
                </a:solidFill>
              </a:rPr>
              <a:pPr>
                <a:defRPr/>
              </a:pPr>
              <a:t>30 maart 2017</a:t>
            </a:fld>
            <a:endParaRPr lang="nl-NL">
              <a:solidFill>
                <a:srgbClr val="80808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Wegen bekeken</a:t>
            </a:r>
            <a:endParaRPr lang="nl-NL" sz="1400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5F5F0-F92E-41EF-BE26-C440CFF9FBC5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5126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0DDF1-DA6D-4E2F-A39C-9FECE0452085}" type="datetime4">
              <a:rPr lang="nl-NL">
                <a:solidFill>
                  <a:srgbClr val="808080"/>
                </a:solidFill>
              </a:rPr>
              <a:pPr>
                <a:defRPr/>
              </a:pPr>
              <a:t>30 maart 2017</a:t>
            </a:fld>
            <a:endParaRPr lang="nl-NL">
              <a:solidFill>
                <a:srgbClr val="80808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Wegen bekeken</a:t>
            </a:r>
            <a:endParaRPr lang="nl-NL" sz="1400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6CC1F-CC8C-448B-8159-34BD168C3CB3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73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k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1" smtClean="0"/>
              <a:t>Klik om de stijl te bewerken</a:t>
            </a:r>
            <a:endParaRPr lang="nl-NL" noProof="1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noProof="1" smtClean="0"/>
              <a:t>Klik om de modelstijlen te bewerken</a:t>
            </a:r>
          </a:p>
          <a:p>
            <a:pPr lvl="1"/>
            <a:r>
              <a:rPr lang="nl-NL" noProof="1" smtClean="0"/>
              <a:t>Tweede niveau</a:t>
            </a:r>
          </a:p>
          <a:p>
            <a:pPr lvl="2"/>
            <a:r>
              <a:rPr lang="nl-NL" noProof="1" smtClean="0"/>
              <a:t>Derde niveau</a:t>
            </a:r>
          </a:p>
          <a:p>
            <a:pPr lvl="3"/>
            <a:r>
              <a:rPr lang="nl-NL" noProof="1" smtClean="0"/>
              <a:t>Vierde niveau</a:t>
            </a:r>
          </a:p>
          <a:p>
            <a:pPr lvl="4"/>
            <a:r>
              <a:rPr lang="nl-NL" noProof="1" smtClean="0"/>
              <a:t>Vijfde niveau</a:t>
            </a:r>
            <a:endParaRPr lang="nl-NL" noProof="1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B4BD0-22B6-47F8-9EF9-4FE88D44402D}" type="datetime4">
              <a:rPr lang="nl-NL">
                <a:solidFill>
                  <a:srgbClr val="808080"/>
                </a:solidFill>
              </a:rPr>
              <a:pPr>
                <a:defRPr/>
              </a:pPr>
              <a:t>30 maart 2017</a:t>
            </a:fld>
            <a:endParaRPr lang="nl-NL">
              <a:solidFill>
                <a:srgbClr val="80808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Wegen bekeken</a:t>
            </a:r>
            <a:endParaRPr lang="nl-NL" sz="1400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6FE381-BC27-49B6-BBB0-0F9D54B57BBE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830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1E4D4-4317-4CDE-A93E-95CC017B19BC}" type="datetime4">
              <a:rPr lang="nl-NL">
                <a:solidFill>
                  <a:srgbClr val="808080"/>
                </a:solidFill>
              </a:rPr>
              <a:pPr>
                <a:defRPr/>
              </a:pPr>
              <a:t>30 maart 2017</a:t>
            </a:fld>
            <a:endParaRPr lang="nl-NL">
              <a:solidFill>
                <a:srgbClr val="80808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Wegen bekeken</a:t>
            </a:r>
            <a:endParaRPr lang="nl-NL" sz="1400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05697-D628-4104-8131-79EEAC34B607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4296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30743-87D7-4305-BF6D-62BBA4CDB04B}" type="datetime4">
              <a:rPr lang="nl-NL">
                <a:solidFill>
                  <a:srgbClr val="808080"/>
                </a:solidFill>
              </a:rPr>
              <a:pPr>
                <a:defRPr/>
              </a:pPr>
              <a:t>30 maart 2017</a:t>
            </a:fld>
            <a:endParaRPr lang="nl-NL">
              <a:solidFill>
                <a:srgbClr val="80808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Wegen bekeken</a:t>
            </a:r>
            <a:endParaRPr lang="nl-NL" sz="1400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CF171-481F-4CD3-A310-FB9A84CD6E86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3739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9738" y="1333500"/>
            <a:ext cx="1779587" cy="5067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7800" y="1333500"/>
            <a:ext cx="5189538" cy="5067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C29DB-97FF-4871-8E36-7AA4EA8FA0D5}" type="datetime4">
              <a:rPr lang="nl-NL">
                <a:solidFill>
                  <a:srgbClr val="808080"/>
                </a:solidFill>
              </a:rPr>
              <a:pPr>
                <a:defRPr/>
              </a:pPr>
              <a:t>30 maart 2017</a:t>
            </a:fld>
            <a:endParaRPr lang="nl-NL">
              <a:solidFill>
                <a:srgbClr val="80808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Wegen bekeken</a:t>
            </a:r>
            <a:endParaRPr lang="nl-NL" sz="1400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8518A-9A85-490F-AF4B-1893755F2927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1540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333500"/>
            <a:ext cx="7112000" cy="952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447800" y="2633663"/>
            <a:ext cx="7121525" cy="3767137"/>
          </a:xfrm>
        </p:spPr>
        <p:txBody>
          <a:bodyPr/>
          <a:lstStyle/>
          <a:p>
            <a:pPr lvl="0"/>
            <a:endParaRPr lang="nl-NL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0E19A-999A-4E1E-B189-BE0111324EE5}" type="datetime4">
              <a:rPr lang="nl-NL">
                <a:solidFill>
                  <a:srgbClr val="808080"/>
                </a:solidFill>
              </a:rPr>
              <a:pPr>
                <a:defRPr/>
              </a:pPr>
              <a:t>30 maart 2017</a:t>
            </a:fld>
            <a:endParaRPr lang="nl-NL">
              <a:solidFill>
                <a:srgbClr val="80808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Wegen bekeken</a:t>
            </a:r>
            <a:endParaRPr lang="nl-NL" sz="1400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7C5A1-DDCB-4BDE-9797-8E5E8602274F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7824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447800" y="1333500"/>
            <a:ext cx="7121525" cy="5067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A8497-7DC7-4981-8FA6-16F8A3B2092F}" type="datetime4">
              <a:rPr lang="nl-NL">
                <a:solidFill>
                  <a:srgbClr val="808080"/>
                </a:solidFill>
              </a:rPr>
              <a:pPr>
                <a:defRPr/>
              </a:pPr>
              <a:t>30 maart 2017</a:t>
            </a:fld>
            <a:endParaRPr lang="nl-NL">
              <a:solidFill>
                <a:srgbClr val="80808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Wegen bekeken</a:t>
            </a:r>
            <a:endParaRPr lang="nl-NL" sz="1400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68B01-F5BA-4720-88FD-FBE8B34DA967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966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 ro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/>
          <p:cNvGrpSpPr>
            <a:grpSpLocks noChangeAspect="1"/>
          </p:cNvGrpSpPr>
          <p:nvPr userDrawn="1"/>
        </p:nvGrpSpPr>
        <p:grpSpPr bwMode="auto">
          <a:xfrm>
            <a:off x="0" y="1588"/>
            <a:ext cx="9144000" cy="6854825"/>
            <a:chOff x="0" y="1"/>
            <a:chExt cx="5760" cy="4318"/>
          </a:xfrm>
        </p:grpSpPr>
        <p:sp>
          <p:nvSpPr>
            <p:cNvPr id="9" name="Rectangle 5"/>
            <p:cNvSpPr>
              <a:spLocks noSelect="1" noChangeArrowheads="1"/>
            </p:cNvSpPr>
            <p:nvPr/>
          </p:nvSpPr>
          <p:spPr bwMode="auto">
            <a:xfrm>
              <a:off x="4" y="1"/>
              <a:ext cx="5756" cy="431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" name="Rectangle 6"/>
            <p:cNvSpPr>
              <a:spLocks noSelect="1" noChangeArrowheads="1"/>
            </p:cNvSpPr>
            <p:nvPr/>
          </p:nvSpPr>
          <p:spPr bwMode="auto">
            <a:xfrm>
              <a:off x="0" y="1"/>
              <a:ext cx="496" cy="431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Freeform 7"/>
            <p:cNvSpPr>
              <a:spLocks noSelect="1"/>
            </p:cNvSpPr>
            <p:nvPr/>
          </p:nvSpPr>
          <p:spPr bwMode="auto">
            <a:xfrm>
              <a:off x="115" y="747"/>
              <a:ext cx="268" cy="268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81" y="134"/>
                </a:cxn>
                <a:cxn ang="0">
                  <a:pos x="0" y="54"/>
                </a:cxn>
                <a:cxn ang="0">
                  <a:pos x="54" y="0"/>
                </a:cxn>
                <a:cxn ang="0">
                  <a:pos x="134" y="80"/>
                </a:cxn>
                <a:cxn ang="0">
                  <a:pos x="214" y="0"/>
                </a:cxn>
                <a:cxn ang="0">
                  <a:pos x="268" y="54"/>
                </a:cxn>
                <a:cxn ang="0">
                  <a:pos x="188" y="134"/>
                </a:cxn>
                <a:cxn ang="0">
                  <a:pos x="268" y="214"/>
                </a:cxn>
                <a:cxn ang="0">
                  <a:pos x="214" y="268"/>
                </a:cxn>
                <a:cxn ang="0">
                  <a:pos x="134" y="187"/>
                </a:cxn>
                <a:cxn ang="0">
                  <a:pos x="54" y="268"/>
                </a:cxn>
                <a:cxn ang="0">
                  <a:pos x="0" y="214"/>
                </a:cxn>
              </a:cxnLst>
              <a:rect l="0" t="0" r="r" b="b"/>
              <a:pathLst>
                <a:path w="268" h="268">
                  <a:moveTo>
                    <a:pt x="0" y="214"/>
                  </a:moveTo>
                  <a:lnTo>
                    <a:pt x="81" y="134"/>
                  </a:lnTo>
                  <a:lnTo>
                    <a:pt x="0" y="54"/>
                  </a:lnTo>
                  <a:lnTo>
                    <a:pt x="54" y="0"/>
                  </a:lnTo>
                  <a:lnTo>
                    <a:pt x="134" y="80"/>
                  </a:lnTo>
                  <a:lnTo>
                    <a:pt x="214" y="0"/>
                  </a:lnTo>
                  <a:lnTo>
                    <a:pt x="268" y="54"/>
                  </a:lnTo>
                  <a:lnTo>
                    <a:pt x="188" y="134"/>
                  </a:lnTo>
                  <a:lnTo>
                    <a:pt x="268" y="214"/>
                  </a:lnTo>
                  <a:lnTo>
                    <a:pt x="214" y="268"/>
                  </a:lnTo>
                  <a:lnTo>
                    <a:pt x="134" y="187"/>
                  </a:lnTo>
                  <a:lnTo>
                    <a:pt x="54" y="268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8"/>
            <p:cNvSpPr>
              <a:spLocks noSelect="1"/>
            </p:cNvSpPr>
            <p:nvPr/>
          </p:nvSpPr>
          <p:spPr bwMode="auto">
            <a:xfrm>
              <a:off x="115" y="103"/>
              <a:ext cx="268" cy="268"/>
            </a:xfrm>
            <a:custGeom>
              <a:avLst/>
              <a:gdLst/>
              <a:ahLst/>
              <a:cxnLst>
                <a:cxn ang="0">
                  <a:pos x="0" y="215"/>
                </a:cxn>
                <a:cxn ang="0">
                  <a:pos x="81" y="134"/>
                </a:cxn>
                <a:cxn ang="0">
                  <a:pos x="0" y="54"/>
                </a:cxn>
                <a:cxn ang="0">
                  <a:pos x="54" y="0"/>
                </a:cxn>
                <a:cxn ang="0">
                  <a:pos x="134" y="81"/>
                </a:cxn>
                <a:cxn ang="0">
                  <a:pos x="214" y="0"/>
                </a:cxn>
                <a:cxn ang="0">
                  <a:pos x="268" y="54"/>
                </a:cxn>
                <a:cxn ang="0">
                  <a:pos x="188" y="134"/>
                </a:cxn>
                <a:cxn ang="0">
                  <a:pos x="268" y="215"/>
                </a:cxn>
                <a:cxn ang="0">
                  <a:pos x="214" y="268"/>
                </a:cxn>
                <a:cxn ang="0">
                  <a:pos x="134" y="188"/>
                </a:cxn>
                <a:cxn ang="0">
                  <a:pos x="54" y="268"/>
                </a:cxn>
                <a:cxn ang="0">
                  <a:pos x="0" y="215"/>
                </a:cxn>
              </a:cxnLst>
              <a:rect l="0" t="0" r="r" b="b"/>
              <a:pathLst>
                <a:path w="268" h="268">
                  <a:moveTo>
                    <a:pt x="0" y="215"/>
                  </a:moveTo>
                  <a:lnTo>
                    <a:pt x="81" y="134"/>
                  </a:lnTo>
                  <a:lnTo>
                    <a:pt x="0" y="54"/>
                  </a:lnTo>
                  <a:lnTo>
                    <a:pt x="54" y="0"/>
                  </a:lnTo>
                  <a:lnTo>
                    <a:pt x="134" y="81"/>
                  </a:lnTo>
                  <a:lnTo>
                    <a:pt x="214" y="0"/>
                  </a:lnTo>
                  <a:lnTo>
                    <a:pt x="268" y="54"/>
                  </a:lnTo>
                  <a:lnTo>
                    <a:pt x="188" y="134"/>
                  </a:lnTo>
                  <a:lnTo>
                    <a:pt x="268" y="215"/>
                  </a:lnTo>
                  <a:lnTo>
                    <a:pt x="214" y="268"/>
                  </a:lnTo>
                  <a:lnTo>
                    <a:pt x="134" y="188"/>
                  </a:lnTo>
                  <a:lnTo>
                    <a:pt x="54" y="268"/>
                  </a:lnTo>
                  <a:lnTo>
                    <a:pt x="0" y="215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Freeform 9"/>
            <p:cNvSpPr>
              <a:spLocks noSelect="1"/>
            </p:cNvSpPr>
            <p:nvPr/>
          </p:nvSpPr>
          <p:spPr bwMode="auto">
            <a:xfrm>
              <a:off x="115" y="425"/>
              <a:ext cx="268" cy="268"/>
            </a:xfrm>
            <a:custGeom>
              <a:avLst/>
              <a:gdLst/>
              <a:ahLst/>
              <a:cxnLst>
                <a:cxn ang="0">
                  <a:pos x="0" y="215"/>
                </a:cxn>
                <a:cxn ang="0">
                  <a:pos x="81" y="134"/>
                </a:cxn>
                <a:cxn ang="0">
                  <a:pos x="0" y="54"/>
                </a:cxn>
                <a:cxn ang="0">
                  <a:pos x="54" y="0"/>
                </a:cxn>
                <a:cxn ang="0">
                  <a:pos x="134" y="81"/>
                </a:cxn>
                <a:cxn ang="0">
                  <a:pos x="214" y="0"/>
                </a:cxn>
                <a:cxn ang="0">
                  <a:pos x="268" y="54"/>
                </a:cxn>
                <a:cxn ang="0">
                  <a:pos x="188" y="134"/>
                </a:cxn>
                <a:cxn ang="0">
                  <a:pos x="268" y="215"/>
                </a:cxn>
                <a:cxn ang="0">
                  <a:pos x="214" y="268"/>
                </a:cxn>
                <a:cxn ang="0">
                  <a:pos x="134" y="188"/>
                </a:cxn>
                <a:cxn ang="0">
                  <a:pos x="54" y="268"/>
                </a:cxn>
                <a:cxn ang="0">
                  <a:pos x="0" y="215"/>
                </a:cxn>
              </a:cxnLst>
              <a:rect l="0" t="0" r="r" b="b"/>
              <a:pathLst>
                <a:path w="268" h="268">
                  <a:moveTo>
                    <a:pt x="0" y="215"/>
                  </a:moveTo>
                  <a:lnTo>
                    <a:pt x="81" y="134"/>
                  </a:lnTo>
                  <a:lnTo>
                    <a:pt x="0" y="54"/>
                  </a:lnTo>
                  <a:lnTo>
                    <a:pt x="54" y="0"/>
                  </a:lnTo>
                  <a:lnTo>
                    <a:pt x="134" y="81"/>
                  </a:lnTo>
                  <a:lnTo>
                    <a:pt x="214" y="0"/>
                  </a:lnTo>
                  <a:lnTo>
                    <a:pt x="268" y="54"/>
                  </a:lnTo>
                  <a:lnTo>
                    <a:pt x="188" y="134"/>
                  </a:lnTo>
                  <a:lnTo>
                    <a:pt x="268" y="215"/>
                  </a:lnTo>
                  <a:lnTo>
                    <a:pt x="214" y="268"/>
                  </a:lnTo>
                  <a:lnTo>
                    <a:pt x="134" y="188"/>
                  </a:lnTo>
                  <a:lnTo>
                    <a:pt x="54" y="268"/>
                  </a:lnTo>
                  <a:lnTo>
                    <a:pt x="0" y="215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981045" y="1758949"/>
            <a:ext cx="7344000" cy="1836000"/>
          </a:xfrm>
        </p:spPr>
        <p:txBody>
          <a:bodyPr anchor="t" anchorCtr="0"/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nl-NL" noProof="1" smtClean="0"/>
              <a:t>Titel</a:t>
            </a:r>
            <a:endParaRPr lang="nl-NL" noProof="1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981045" y="3603786"/>
            <a:ext cx="7344000" cy="1752600"/>
          </a:xfrm>
        </p:spPr>
        <p:txBody>
          <a:bodyPr/>
          <a:lstStyle>
            <a:lvl1pPr marL="0" indent="0" algn="l">
              <a:buNone/>
              <a:defRPr sz="35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noProof="1" smtClean="0"/>
              <a:t>jaar / subtitel</a:t>
            </a:r>
            <a:endParaRPr lang="nl-NL" noProof="1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887100" y="635700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750" b="1">
                <a:solidFill>
                  <a:schemeClr val="bg1"/>
                </a:solidFill>
              </a:defRPr>
            </a:lvl1pPr>
          </a:lstStyle>
          <a:p>
            <a:fld id="{AE55C517-0BEC-46AF-A009-46288DC1401A}" type="datetime4">
              <a:rPr lang="nl-NL" noProof="1" smtClean="0"/>
              <a:pPr/>
              <a:t>30 maart 2017</a:t>
            </a:fld>
            <a:endParaRPr lang="nl-NL" noProof="1"/>
          </a:p>
        </p:txBody>
      </p:sp>
      <p:grpSp>
        <p:nvGrpSpPr>
          <p:cNvPr id="31" name="Group 4"/>
          <p:cNvGrpSpPr>
            <a:grpSpLocks noChangeAspect="1"/>
          </p:cNvGrpSpPr>
          <p:nvPr userDrawn="1"/>
        </p:nvGrpSpPr>
        <p:grpSpPr bwMode="auto">
          <a:xfrm>
            <a:off x="1017588" y="182563"/>
            <a:ext cx="1725613" cy="579438"/>
            <a:chOff x="641" y="115"/>
            <a:chExt cx="1087" cy="365"/>
          </a:xfrm>
        </p:grpSpPr>
        <p:sp>
          <p:nvSpPr>
            <p:cNvPr id="33" name="Freeform 5"/>
            <p:cNvSpPr>
              <a:spLocks noSelect="1" noEditPoints="1"/>
            </p:cNvSpPr>
            <p:nvPr/>
          </p:nvSpPr>
          <p:spPr bwMode="auto">
            <a:xfrm>
              <a:off x="641" y="333"/>
              <a:ext cx="147" cy="144"/>
            </a:xfrm>
            <a:custGeom>
              <a:avLst/>
              <a:gdLst/>
              <a:ahLst/>
              <a:cxnLst>
                <a:cxn ang="0">
                  <a:pos x="95" y="89"/>
                </a:cxn>
                <a:cxn ang="0">
                  <a:pos x="73" y="31"/>
                </a:cxn>
                <a:cxn ang="0">
                  <a:pos x="51" y="89"/>
                </a:cxn>
                <a:cxn ang="0">
                  <a:pos x="95" y="89"/>
                </a:cxn>
                <a:cxn ang="0">
                  <a:pos x="63" y="0"/>
                </a:cxn>
                <a:cxn ang="0">
                  <a:pos x="85" y="0"/>
                </a:cxn>
                <a:cxn ang="0">
                  <a:pos x="147" y="144"/>
                </a:cxn>
                <a:cxn ang="0">
                  <a:pos x="118" y="144"/>
                </a:cxn>
                <a:cxn ang="0">
                  <a:pos x="104" y="111"/>
                </a:cxn>
                <a:cxn ang="0">
                  <a:pos x="42" y="111"/>
                </a:cxn>
                <a:cxn ang="0">
                  <a:pos x="29" y="144"/>
                </a:cxn>
                <a:cxn ang="0">
                  <a:pos x="0" y="144"/>
                </a:cxn>
                <a:cxn ang="0">
                  <a:pos x="63" y="0"/>
                </a:cxn>
              </a:cxnLst>
              <a:rect l="0" t="0" r="r" b="b"/>
              <a:pathLst>
                <a:path w="147" h="144">
                  <a:moveTo>
                    <a:pt x="95" y="89"/>
                  </a:moveTo>
                  <a:lnTo>
                    <a:pt x="73" y="31"/>
                  </a:lnTo>
                  <a:lnTo>
                    <a:pt x="51" y="89"/>
                  </a:lnTo>
                  <a:lnTo>
                    <a:pt x="95" y="89"/>
                  </a:lnTo>
                  <a:close/>
                  <a:moveTo>
                    <a:pt x="63" y="0"/>
                  </a:moveTo>
                  <a:lnTo>
                    <a:pt x="85" y="0"/>
                  </a:lnTo>
                  <a:lnTo>
                    <a:pt x="147" y="144"/>
                  </a:lnTo>
                  <a:lnTo>
                    <a:pt x="118" y="144"/>
                  </a:lnTo>
                  <a:lnTo>
                    <a:pt x="104" y="111"/>
                  </a:lnTo>
                  <a:lnTo>
                    <a:pt x="42" y="111"/>
                  </a:lnTo>
                  <a:lnTo>
                    <a:pt x="29" y="144"/>
                  </a:lnTo>
                  <a:lnTo>
                    <a:pt x="0" y="144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" name="Freeform 6"/>
            <p:cNvSpPr>
              <a:spLocks noSelect="1"/>
            </p:cNvSpPr>
            <p:nvPr/>
          </p:nvSpPr>
          <p:spPr bwMode="auto">
            <a:xfrm>
              <a:off x="801" y="377"/>
              <a:ext cx="151" cy="100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65" y="18"/>
                </a:cxn>
                <a:cxn ang="0">
                  <a:pos x="165" y="126"/>
                </a:cxn>
                <a:cxn ang="0">
                  <a:pos x="167" y="126"/>
                </a:cxn>
                <a:cxn ang="0">
                  <a:pos x="380" y="0"/>
                </a:cxn>
                <a:cxn ang="0">
                  <a:pos x="597" y="129"/>
                </a:cxn>
                <a:cxn ang="0">
                  <a:pos x="825" y="0"/>
                </a:cxn>
                <a:cxn ang="0">
                  <a:pos x="1075" y="298"/>
                </a:cxn>
                <a:cxn ang="0">
                  <a:pos x="1075" y="712"/>
                </a:cxn>
                <a:cxn ang="0">
                  <a:pos x="902" y="712"/>
                </a:cxn>
                <a:cxn ang="0">
                  <a:pos x="902" y="318"/>
                </a:cxn>
                <a:cxn ang="0">
                  <a:pos x="773" y="157"/>
                </a:cxn>
                <a:cxn ang="0">
                  <a:pos x="624" y="336"/>
                </a:cxn>
                <a:cxn ang="0">
                  <a:pos x="624" y="712"/>
                </a:cxn>
                <a:cxn ang="0">
                  <a:pos x="451" y="712"/>
                </a:cxn>
                <a:cxn ang="0">
                  <a:pos x="451" y="298"/>
                </a:cxn>
                <a:cxn ang="0">
                  <a:pos x="332" y="157"/>
                </a:cxn>
                <a:cxn ang="0">
                  <a:pos x="173" y="333"/>
                </a:cxn>
                <a:cxn ang="0">
                  <a:pos x="173" y="712"/>
                </a:cxn>
                <a:cxn ang="0">
                  <a:pos x="0" y="712"/>
                </a:cxn>
                <a:cxn ang="0">
                  <a:pos x="0" y="18"/>
                </a:cxn>
              </a:cxnLst>
              <a:rect l="0" t="0" r="r" b="b"/>
              <a:pathLst>
                <a:path w="1075" h="712">
                  <a:moveTo>
                    <a:pt x="0" y="18"/>
                  </a:moveTo>
                  <a:cubicBezTo>
                    <a:pt x="165" y="18"/>
                    <a:pt x="165" y="18"/>
                    <a:pt x="165" y="18"/>
                  </a:cubicBezTo>
                  <a:cubicBezTo>
                    <a:pt x="165" y="126"/>
                    <a:pt x="165" y="126"/>
                    <a:pt x="165" y="126"/>
                  </a:cubicBezTo>
                  <a:cubicBezTo>
                    <a:pt x="167" y="126"/>
                    <a:pt x="167" y="126"/>
                    <a:pt x="167" y="126"/>
                  </a:cubicBezTo>
                  <a:cubicBezTo>
                    <a:pt x="198" y="61"/>
                    <a:pt x="264" y="0"/>
                    <a:pt x="380" y="0"/>
                  </a:cubicBezTo>
                  <a:cubicBezTo>
                    <a:pt x="487" y="0"/>
                    <a:pt x="561" y="42"/>
                    <a:pt x="597" y="129"/>
                  </a:cubicBezTo>
                  <a:cubicBezTo>
                    <a:pt x="647" y="41"/>
                    <a:pt x="721" y="0"/>
                    <a:pt x="825" y="0"/>
                  </a:cubicBezTo>
                  <a:cubicBezTo>
                    <a:pt x="1010" y="0"/>
                    <a:pt x="1075" y="132"/>
                    <a:pt x="1075" y="298"/>
                  </a:cubicBezTo>
                  <a:cubicBezTo>
                    <a:pt x="1075" y="712"/>
                    <a:pt x="1075" y="712"/>
                    <a:pt x="1075" y="712"/>
                  </a:cubicBezTo>
                  <a:cubicBezTo>
                    <a:pt x="902" y="712"/>
                    <a:pt x="902" y="712"/>
                    <a:pt x="902" y="712"/>
                  </a:cubicBezTo>
                  <a:cubicBezTo>
                    <a:pt x="902" y="318"/>
                    <a:pt x="902" y="318"/>
                    <a:pt x="902" y="318"/>
                  </a:cubicBezTo>
                  <a:cubicBezTo>
                    <a:pt x="902" y="232"/>
                    <a:pt x="876" y="157"/>
                    <a:pt x="773" y="157"/>
                  </a:cubicBezTo>
                  <a:cubicBezTo>
                    <a:pt x="665" y="157"/>
                    <a:pt x="624" y="246"/>
                    <a:pt x="624" y="336"/>
                  </a:cubicBezTo>
                  <a:cubicBezTo>
                    <a:pt x="624" y="712"/>
                    <a:pt x="624" y="712"/>
                    <a:pt x="624" y="712"/>
                  </a:cubicBezTo>
                  <a:cubicBezTo>
                    <a:pt x="451" y="712"/>
                    <a:pt x="451" y="712"/>
                    <a:pt x="451" y="712"/>
                  </a:cubicBezTo>
                  <a:cubicBezTo>
                    <a:pt x="451" y="298"/>
                    <a:pt x="451" y="298"/>
                    <a:pt x="451" y="298"/>
                  </a:cubicBezTo>
                  <a:cubicBezTo>
                    <a:pt x="451" y="213"/>
                    <a:pt x="416" y="157"/>
                    <a:pt x="332" y="157"/>
                  </a:cubicBezTo>
                  <a:cubicBezTo>
                    <a:pt x="218" y="157"/>
                    <a:pt x="173" y="240"/>
                    <a:pt x="173" y="333"/>
                  </a:cubicBezTo>
                  <a:cubicBezTo>
                    <a:pt x="173" y="712"/>
                    <a:pt x="173" y="712"/>
                    <a:pt x="173" y="712"/>
                  </a:cubicBezTo>
                  <a:cubicBezTo>
                    <a:pt x="0" y="712"/>
                    <a:pt x="0" y="712"/>
                    <a:pt x="0" y="712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" name="Freeform 7"/>
            <p:cNvSpPr>
              <a:spLocks noSelect="1"/>
            </p:cNvSpPr>
            <p:nvPr/>
          </p:nvSpPr>
          <p:spPr bwMode="auto">
            <a:xfrm>
              <a:off x="970" y="377"/>
              <a:ext cx="80" cy="103"/>
            </a:xfrm>
            <a:custGeom>
              <a:avLst/>
              <a:gdLst/>
              <a:ahLst/>
              <a:cxnLst>
                <a:cxn ang="0">
                  <a:pos x="432" y="210"/>
                </a:cxn>
                <a:cxn ang="0">
                  <a:pos x="296" y="139"/>
                </a:cxn>
                <a:cxn ang="0">
                  <a:pos x="195" y="213"/>
                </a:cxn>
                <a:cxn ang="0">
                  <a:pos x="569" y="506"/>
                </a:cxn>
                <a:cxn ang="0">
                  <a:pos x="270" y="729"/>
                </a:cxn>
                <a:cxn ang="0">
                  <a:pos x="0" y="622"/>
                </a:cxn>
                <a:cxn ang="0">
                  <a:pos x="115" y="514"/>
                </a:cxn>
                <a:cxn ang="0">
                  <a:pos x="280" y="599"/>
                </a:cxn>
                <a:cxn ang="0">
                  <a:pos x="396" y="519"/>
                </a:cxn>
                <a:cxn ang="0">
                  <a:pos x="21" y="225"/>
                </a:cxn>
                <a:cxn ang="0">
                  <a:pos x="300" y="0"/>
                </a:cxn>
                <a:cxn ang="0">
                  <a:pos x="548" y="106"/>
                </a:cxn>
                <a:cxn ang="0">
                  <a:pos x="432" y="210"/>
                </a:cxn>
              </a:cxnLst>
              <a:rect l="0" t="0" r="r" b="b"/>
              <a:pathLst>
                <a:path w="569" h="729">
                  <a:moveTo>
                    <a:pt x="432" y="210"/>
                  </a:moveTo>
                  <a:cubicBezTo>
                    <a:pt x="399" y="164"/>
                    <a:pt x="355" y="139"/>
                    <a:pt x="296" y="139"/>
                  </a:cubicBezTo>
                  <a:cubicBezTo>
                    <a:pt x="250" y="139"/>
                    <a:pt x="195" y="161"/>
                    <a:pt x="195" y="213"/>
                  </a:cubicBezTo>
                  <a:cubicBezTo>
                    <a:pt x="195" y="337"/>
                    <a:pt x="569" y="236"/>
                    <a:pt x="569" y="506"/>
                  </a:cubicBezTo>
                  <a:cubicBezTo>
                    <a:pt x="569" y="671"/>
                    <a:pt x="412" y="729"/>
                    <a:pt x="270" y="729"/>
                  </a:cubicBezTo>
                  <a:cubicBezTo>
                    <a:pt x="163" y="729"/>
                    <a:pt x="71" y="702"/>
                    <a:pt x="0" y="622"/>
                  </a:cubicBezTo>
                  <a:cubicBezTo>
                    <a:pt x="115" y="514"/>
                    <a:pt x="115" y="514"/>
                    <a:pt x="115" y="514"/>
                  </a:cubicBezTo>
                  <a:cubicBezTo>
                    <a:pt x="160" y="563"/>
                    <a:pt x="207" y="599"/>
                    <a:pt x="280" y="599"/>
                  </a:cubicBezTo>
                  <a:cubicBezTo>
                    <a:pt x="331" y="599"/>
                    <a:pt x="396" y="574"/>
                    <a:pt x="396" y="519"/>
                  </a:cubicBezTo>
                  <a:cubicBezTo>
                    <a:pt x="396" y="376"/>
                    <a:pt x="21" y="489"/>
                    <a:pt x="21" y="225"/>
                  </a:cubicBezTo>
                  <a:cubicBezTo>
                    <a:pt x="21" y="70"/>
                    <a:pt x="160" y="0"/>
                    <a:pt x="300" y="0"/>
                  </a:cubicBezTo>
                  <a:cubicBezTo>
                    <a:pt x="393" y="0"/>
                    <a:pt x="491" y="29"/>
                    <a:pt x="548" y="106"/>
                  </a:cubicBezTo>
                  <a:lnTo>
                    <a:pt x="432" y="2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" name="Freeform 8"/>
            <p:cNvSpPr>
              <a:spLocks noSelect="1"/>
            </p:cNvSpPr>
            <p:nvPr/>
          </p:nvSpPr>
          <p:spPr bwMode="auto">
            <a:xfrm>
              <a:off x="1058" y="351"/>
              <a:ext cx="71" cy="129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0" y="201"/>
                </a:cxn>
                <a:cxn ang="0">
                  <a:pos x="143" y="201"/>
                </a:cxn>
                <a:cxn ang="0">
                  <a:pos x="143" y="0"/>
                </a:cxn>
                <a:cxn ang="0">
                  <a:pos x="317" y="0"/>
                </a:cxn>
                <a:cxn ang="0">
                  <a:pos x="317" y="201"/>
                </a:cxn>
                <a:cxn ang="0">
                  <a:pos x="507" y="201"/>
                </a:cxn>
                <a:cxn ang="0">
                  <a:pos x="507" y="348"/>
                </a:cxn>
                <a:cxn ang="0">
                  <a:pos x="317" y="348"/>
                </a:cxn>
                <a:cxn ang="0">
                  <a:pos x="317" y="652"/>
                </a:cxn>
                <a:cxn ang="0">
                  <a:pos x="413" y="765"/>
                </a:cxn>
                <a:cxn ang="0">
                  <a:pos x="507" y="743"/>
                </a:cxn>
                <a:cxn ang="0">
                  <a:pos x="507" y="889"/>
                </a:cxn>
                <a:cxn ang="0">
                  <a:pos x="370" y="912"/>
                </a:cxn>
                <a:cxn ang="0">
                  <a:pos x="143" y="666"/>
                </a:cxn>
                <a:cxn ang="0">
                  <a:pos x="143" y="348"/>
                </a:cxn>
                <a:cxn ang="0">
                  <a:pos x="0" y="348"/>
                </a:cxn>
              </a:cxnLst>
              <a:rect l="0" t="0" r="r" b="b"/>
              <a:pathLst>
                <a:path w="507" h="912">
                  <a:moveTo>
                    <a:pt x="0" y="348"/>
                  </a:moveTo>
                  <a:cubicBezTo>
                    <a:pt x="0" y="201"/>
                    <a:pt x="0" y="201"/>
                    <a:pt x="0" y="201"/>
                  </a:cubicBezTo>
                  <a:cubicBezTo>
                    <a:pt x="143" y="201"/>
                    <a:pt x="143" y="201"/>
                    <a:pt x="143" y="201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317" y="0"/>
                    <a:pt x="317" y="0"/>
                    <a:pt x="317" y="0"/>
                  </a:cubicBezTo>
                  <a:cubicBezTo>
                    <a:pt x="317" y="201"/>
                    <a:pt x="317" y="201"/>
                    <a:pt x="317" y="201"/>
                  </a:cubicBezTo>
                  <a:cubicBezTo>
                    <a:pt x="507" y="201"/>
                    <a:pt x="507" y="201"/>
                    <a:pt x="507" y="201"/>
                  </a:cubicBezTo>
                  <a:cubicBezTo>
                    <a:pt x="507" y="348"/>
                    <a:pt x="507" y="348"/>
                    <a:pt x="507" y="348"/>
                  </a:cubicBezTo>
                  <a:cubicBezTo>
                    <a:pt x="317" y="348"/>
                    <a:pt x="317" y="348"/>
                    <a:pt x="317" y="348"/>
                  </a:cubicBezTo>
                  <a:cubicBezTo>
                    <a:pt x="317" y="652"/>
                    <a:pt x="317" y="652"/>
                    <a:pt x="317" y="652"/>
                  </a:cubicBezTo>
                  <a:cubicBezTo>
                    <a:pt x="317" y="721"/>
                    <a:pt x="337" y="765"/>
                    <a:pt x="413" y="765"/>
                  </a:cubicBezTo>
                  <a:cubicBezTo>
                    <a:pt x="444" y="765"/>
                    <a:pt x="486" y="759"/>
                    <a:pt x="507" y="743"/>
                  </a:cubicBezTo>
                  <a:cubicBezTo>
                    <a:pt x="507" y="889"/>
                    <a:pt x="507" y="889"/>
                    <a:pt x="507" y="889"/>
                  </a:cubicBezTo>
                  <a:cubicBezTo>
                    <a:pt x="471" y="906"/>
                    <a:pt x="411" y="912"/>
                    <a:pt x="370" y="912"/>
                  </a:cubicBezTo>
                  <a:cubicBezTo>
                    <a:pt x="186" y="912"/>
                    <a:pt x="143" y="830"/>
                    <a:pt x="143" y="666"/>
                  </a:cubicBezTo>
                  <a:cubicBezTo>
                    <a:pt x="143" y="348"/>
                    <a:pt x="143" y="348"/>
                    <a:pt x="143" y="348"/>
                  </a:cubicBezTo>
                  <a:lnTo>
                    <a:pt x="0" y="34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" name="Freeform 9"/>
            <p:cNvSpPr>
              <a:spLocks noSelect="1" noEditPoints="1"/>
            </p:cNvSpPr>
            <p:nvPr/>
          </p:nvSpPr>
          <p:spPr bwMode="auto">
            <a:xfrm>
              <a:off x="1143" y="377"/>
              <a:ext cx="99" cy="103"/>
            </a:xfrm>
            <a:custGeom>
              <a:avLst/>
              <a:gdLst/>
              <a:ahLst/>
              <a:cxnLst>
                <a:cxn ang="0">
                  <a:pos x="529" y="295"/>
                </a:cxn>
                <a:cxn ang="0">
                  <a:pos x="352" y="131"/>
                </a:cxn>
                <a:cxn ang="0">
                  <a:pos x="173" y="295"/>
                </a:cxn>
                <a:cxn ang="0">
                  <a:pos x="529" y="295"/>
                </a:cxn>
                <a:cxn ang="0">
                  <a:pos x="173" y="426"/>
                </a:cxn>
                <a:cxn ang="0">
                  <a:pos x="360" y="590"/>
                </a:cxn>
                <a:cxn ang="0">
                  <a:pos x="546" y="496"/>
                </a:cxn>
                <a:cxn ang="0">
                  <a:pos x="671" y="590"/>
                </a:cxn>
                <a:cxn ang="0">
                  <a:pos x="377" y="729"/>
                </a:cxn>
                <a:cxn ang="0">
                  <a:pos x="0" y="365"/>
                </a:cxn>
                <a:cxn ang="0">
                  <a:pos x="377" y="0"/>
                </a:cxn>
                <a:cxn ang="0">
                  <a:pos x="702" y="378"/>
                </a:cxn>
                <a:cxn ang="0">
                  <a:pos x="702" y="426"/>
                </a:cxn>
                <a:cxn ang="0">
                  <a:pos x="173" y="426"/>
                </a:cxn>
              </a:cxnLst>
              <a:rect l="0" t="0" r="r" b="b"/>
              <a:pathLst>
                <a:path w="702" h="729">
                  <a:moveTo>
                    <a:pt x="529" y="295"/>
                  </a:moveTo>
                  <a:cubicBezTo>
                    <a:pt x="527" y="194"/>
                    <a:pt x="461" y="131"/>
                    <a:pt x="352" y="131"/>
                  </a:cubicBezTo>
                  <a:cubicBezTo>
                    <a:pt x="250" y="131"/>
                    <a:pt x="186" y="196"/>
                    <a:pt x="173" y="295"/>
                  </a:cubicBezTo>
                  <a:lnTo>
                    <a:pt x="529" y="295"/>
                  </a:lnTo>
                  <a:close/>
                  <a:moveTo>
                    <a:pt x="173" y="426"/>
                  </a:moveTo>
                  <a:cubicBezTo>
                    <a:pt x="185" y="528"/>
                    <a:pt x="263" y="590"/>
                    <a:pt x="360" y="590"/>
                  </a:cubicBezTo>
                  <a:cubicBezTo>
                    <a:pt x="446" y="590"/>
                    <a:pt x="503" y="550"/>
                    <a:pt x="546" y="496"/>
                  </a:cubicBezTo>
                  <a:cubicBezTo>
                    <a:pt x="671" y="590"/>
                    <a:pt x="671" y="590"/>
                    <a:pt x="671" y="590"/>
                  </a:cubicBezTo>
                  <a:cubicBezTo>
                    <a:pt x="590" y="690"/>
                    <a:pt x="487" y="729"/>
                    <a:pt x="377" y="729"/>
                  </a:cubicBezTo>
                  <a:cubicBezTo>
                    <a:pt x="167" y="729"/>
                    <a:pt x="0" y="583"/>
                    <a:pt x="0" y="365"/>
                  </a:cubicBezTo>
                  <a:cubicBezTo>
                    <a:pt x="0" y="146"/>
                    <a:pt x="167" y="0"/>
                    <a:pt x="377" y="0"/>
                  </a:cubicBezTo>
                  <a:cubicBezTo>
                    <a:pt x="571" y="0"/>
                    <a:pt x="702" y="136"/>
                    <a:pt x="702" y="378"/>
                  </a:cubicBezTo>
                  <a:cubicBezTo>
                    <a:pt x="702" y="426"/>
                    <a:pt x="702" y="426"/>
                    <a:pt x="702" y="426"/>
                  </a:cubicBezTo>
                  <a:lnTo>
                    <a:pt x="173" y="4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" name="Freeform 10"/>
            <p:cNvSpPr>
              <a:spLocks noSelect="1"/>
            </p:cNvSpPr>
            <p:nvPr/>
          </p:nvSpPr>
          <p:spPr bwMode="auto">
            <a:xfrm>
              <a:off x="1265" y="377"/>
              <a:ext cx="62" cy="100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74" y="18"/>
                </a:cxn>
                <a:cxn ang="0">
                  <a:pos x="174" y="128"/>
                </a:cxn>
                <a:cxn ang="0">
                  <a:pos x="177" y="128"/>
                </a:cxn>
                <a:cxn ang="0">
                  <a:pos x="382" y="0"/>
                </a:cxn>
                <a:cxn ang="0">
                  <a:pos x="444" y="11"/>
                </a:cxn>
                <a:cxn ang="0">
                  <a:pos x="444" y="178"/>
                </a:cxn>
                <a:cxn ang="0">
                  <a:pos x="360" y="165"/>
                </a:cxn>
                <a:cxn ang="0">
                  <a:pos x="174" y="340"/>
                </a:cxn>
                <a:cxn ang="0">
                  <a:pos x="174" y="712"/>
                </a:cxn>
                <a:cxn ang="0">
                  <a:pos x="0" y="712"/>
                </a:cxn>
                <a:cxn ang="0">
                  <a:pos x="0" y="18"/>
                </a:cxn>
              </a:cxnLst>
              <a:rect l="0" t="0" r="r" b="b"/>
              <a:pathLst>
                <a:path w="444" h="712">
                  <a:moveTo>
                    <a:pt x="0" y="18"/>
                  </a:moveTo>
                  <a:cubicBezTo>
                    <a:pt x="174" y="18"/>
                    <a:pt x="174" y="18"/>
                    <a:pt x="174" y="18"/>
                  </a:cubicBezTo>
                  <a:cubicBezTo>
                    <a:pt x="174" y="128"/>
                    <a:pt x="174" y="128"/>
                    <a:pt x="174" y="128"/>
                  </a:cubicBezTo>
                  <a:cubicBezTo>
                    <a:pt x="177" y="128"/>
                    <a:pt x="177" y="128"/>
                    <a:pt x="177" y="128"/>
                  </a:cubicBezTo>
                  <a:cubicBezTo>
                    <a:pt x="214" y="48"/>
                    <a:pt x="291" y="0"/>
                    <a:pt x="382" y="0"/>
                  </a:cubicBezTo>
                  <a:cubicBezTo>
                    <a:pt x="404" y="0"/>
                    <a:pt x="424" y="5"/>
                    <a:pt x="444" y="11"/>
                  </a:cubicBezTo>
                  <a:cubicBezTo>
                    <a:pt x="444" y="178"/>
                    <a:pt x="444" y="178"/>
                    <a:pt x="444" y="178"/>
                  </a:cubicBezTo>
                  <a:cubicBezTo>
                    <a:pt x="415" y="171"/>
                    <a:pt x="388" y="165"/>
                    <a:pt x="360" y="165"/>
                  </a:cubicBezTo>
                  <a:cubicBezTo>
                    <a:pt x="197" y="165"/>
                    <a:pt x="174" y="303"/>
                    <a:pt x="174" y="340"/>
                  </a:cubicBezTo>
                  <a:cubicBezTo>
                    <a:pt x="174" y="712"/>
                    <a:pt x="174" y="712"/>
                    <a:pt x="174" y="712"/>
                  </a:cubicBezTo>
                  <a:cubicBezTo>
                    <a:pt x="0" y="712"/>
                    <a:pt x="0" y="712"/>
                    <a:pt x="0" y="712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" name="Freeform 11"/>
            <p:cNvSpPr>
              <a:spLocks noSelect="1" noEditPoints="1"/>
            </p:cNvSpPr>
            <p:nvPr/>
          </p:nvSpPr>
          <p:spPr bwMode="auto">
            <a:xfrm>
              <a:off x="1336" y="323"/>
              <a:ext cx="105" cy="157"/>
            </a:xfrm>
            <a:custGeom>
              <a:avLst/>
              <a:gdLst/>
              <a:ahLst/>
              <a:cxnLst>
                <a:cxn ang="0">
                  <a:pos x="377" y="954"/>
                </a:cxn>
                <a:cxn ang="0">
                  <a:pos x="581" y="746"/>
                </a:cxn>
                <a:cxn ang="0">
                  <a:pos x="377" y="538"/>
                </a:cxn>
                <a:cxn ang="0">
                  <a:pos x="173" y="746"/>
                </a:cxn>
                <a:cxn ang="0">
                  <a:pos x="377" y="954"/>
                </a:cxn>
                <a:cxn ang="0">
                  <a:pos x="584" y="989"/>
                </a:cxn>
                <a:cxn ang="0">
                  <a:pos x="581" y="989"/>
                </a:cxn>
                <a:cxn ang="0">
                  <a:pos x="342" y="1110"/>
                </a:cxn>
                <a:cxn ang="0">
                  <a:pos x="0" y="746"/>
                </a:cxn>
                <a:cxn ang="0">
                  <a:pos x="335" y="381"/>
                </a:cxn>
                <a:cxn ang="0">
                  <a:pos x="571" y="487"/>
                </a:cxn>
                <a:cxn ang="0">
                  <a:pos x="575" y="487"/>
                </a:cxn>
                <a:cxn ang="0">
                  <a:pos x="575" y="0"/>
                </a:cxn>
                <a:cxn ang="0">
                  <a:pos x="749" y="0"/>
                </a:cxn>
                <a:cxn ang="0">
                  <a:pos x="749" y="1093"/>
                </a:cxn>
                <a:cxn ang="0">
                  <a:pos x="584" y="1093"/>
                </a:cxn>
                <a:cxn ang="0">
                  <a:pos x="584" y="989"/>
                </a:cxn>
              </a:cxnLst>
              <a:rect l="0" t="0" r="r" b="b"/>
              <a:pathLst>
                <a:path w="749" h="1110">
                  <a:moveTo>
                    <a:pt x="377" y="954"/>
                  </a:moveTo>
                  <a:cubicBezTo>
                    <a:pt x="504" y="954"/>
                    <a:pt x="581" y="854"/>
                    <a:pt x="581" y="746"/>
                  </a:cubicBezTo>
                  <a:cubicBezTo>
                    <a:pt x="581" y="637"/>
                    <a:pt x="504" y="538"/>
                    <a:pt x="377" y="538"/>
                  </a:cubicBezTo>
                  <a:cubicBezTo>
                    <a:pt x="250" y="538"/>
                    <a:pt x="173" y="637"/>
                    <a:pt x="173" y="746"/>
                  </a:cubicBezTo>
                  <a:cubicBezTo>
                    <a:pt x="173" y="854"/>
                    <a:pt x="250" y="954"/>
                    <a:pt x="377" y="954"/>
                  </a:cubicBezTo>
                  <a:close/>
                  <a:moveTo>
                    <a:pt x="584" y="989"/>
                  </a:moveTo>
                  <a:cubicBezTo>
                    <a:pt x="581" y="989"/>
                    <a:pt x="581" y="989"/>
                    <a:pt x="581" y="989"/>
                  </a:cubicBezTo>
                  <a:cubicBezTo>
                    <a:pt x="530" y="1073"/>
                    <a:pt x="439" y="1110"/>
                    <a:pt x="342" y="1110"/>
                  </a:cubicBezTo>
                  <a:cubicBezTo>
                    <a:pt x="128" y="1110"/>
                    <a:pt x="0" y="951"/>
                    <a:pt x="0" y="746"/>
                  </a:cubicBezTo>
                  <a:cubicBezTo>
                    <a:pt x="0" y="540"/>
                    <a:pt x="137" y="381"/>
                    <a:pt x="335" y="381"/>
                  </a:cubicBezTo>
                  <a:cubicBezTo>
                    <a:pt x="465" y="381"/>
                    <a:pt x="535" y="442"/>
                    <a:pt x="571" y="487"/>
                  </a:cubicBezTo>
                  <a:cubicBezTo>
                    <a:pt x="575" y="487"/>
                    <a:pt x="575" y="487"/>
                    <a:pt x="575" y="487"/>
                  </a:cubicBezTo>
                  <a:cubicBezTo>
                    <a:pt x="575" y="0"/>
                    <a:pt x="575" y="0"/>
                    <a:pt x="575" y="0"/>
                  </a:cubicBezTo>
                  <a:cubicBezTo>
                    <a:pt x="749" y="0"/>
                    <a:pt x="749" y="0"/>
                    <a:pt x="749" y="0"/>
                  </a:cubicBezTo>
                  <a:cubicBezTo>
                    <a:pt x="749" y="1093"/>
                    <a:pt x="749" y="1093"/>
                    <a:pt x="749" y="1093"/>
                  </a:cubicBezTo>
                  <a:cubicBezTo>
                    <a:pt x="584" y="1093"/>
                    <a:pt x="584" y="1093"/>
                    <a:pt x="584" y="1093"/>
                  </a:cubicBezTo>
                  <a:lnTo>
                    <a:pt x="584" y="98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" name="Freeform 12"/>
            <p:cNvSpPr>
              <a:spLocks noSelect="1" noEditPoints="1"/>
            </p:cNvSpPr>
            <p:nvPr/>
          </p:nvSpPr>
          <p:spPr bwMode="auto">
            <a:xfrm>
              <a:off x="1462" y="377"/>
              <a:ext cx="90" cy="103"/>
            </a:xfrm>
            <a:custGeom>
              <a:avLst/>
              <a:gdLst/>
              <a:ahLst/>
              <a:cxnLst>
                <a:cxn ang="0">
                  <a:pos x="470" y="401"/>
                </a:cxn>
                <a:cxn ang="0">
                  <a:pos x="434" y="401"/>
                </a:cxn>
                <a:cxn ang="0">
                  <a:pos x="173" y="508"/>
                </a:cxn>
                <a:cxn ang="0">
                  <a:pos x="295" y="599"/>
                </a:cxn>
                <a:cxn ang="0">
                  <a:pos x="470" y="440"/>
                </a:cxn>
                <a:cxn ang="0">
                  <a:pos x="470" y="401"/>
                </a:cxn>
                <a:cxn ang="0">
                  <a:pos x="480" y="616"/>
                </a:cxn>
                <a:cxn ang="0">
                  <a:pos x="476" y="616"/>
                </a:cxn>
                <a:cxn ang="0">
                  <a:pos x="253" y="729"/>
                </a:cxn>
                <a:cxn ang="0">
                  <a:pos x="0" y="521"/>
                </a:cxn>
                <a:cxn ang="0">
                  <a:pos x="437" y="279"/>
                </a:cxn>
                <a:cxn ang="0">
                  <a:pos x="480" y="279"/>
                </a:cxn>
                <a:cxn ang="0">
                  <a:pos x="480" y="261"/>
                </a:cxn>
                <a:cxn ang="0">
                  <a:pos x="321" y="131"/>
                </a:cxn>
                <a:cxn ang="0">
                  <a:pos x="136" y="203"/>
                </a:cxn>
                <a:cxn ang="0">
                  <a:pos x="45" y="112"/>
                </a:cxn>
                <a:cxn ang="0">
                  <a:pos x="340" y="0"/>
                </a:cxn>
                <a:cxn ang="0">
                  <a:pos x="636" y="313"/>
                </a:cxn>
                <a:cxn ang="0">
                  <a:pos x="636" y="712"/>
                </a:cxn>
                <a:cxn ang="0">
                  <a:pos x="480" y="712"/>
                </a:cxn>
                <a:cxn ang="0">
                  <a:pos x="480" y="616"/>
                </a:cxn>
              </a:cxnLst>
              <a:rect l="0" t="0" r="r" b="b"/>
              <a:pathLst>
                <a:path w="636" h="729">
                  <a:moveTo>
                    <a:pt x="470" y="401"/>
                  </a:moveTo>
                  <a:cubicBezTo>
                    <a:pt x="434" y="401"/>
                    <a:pt x="434" y="401"/>
                    <a:pt x="434" y="401"/>
                  </a:cubicBezTo>
                  <a:cubicBezTo>
                    <a:pt x="338" y="401"/>
                    <a:pt x="173" y="408"/>
                    <a:pt x="173" y="508"/>
                  </a:cubicBezTo>
                  <a:cubicBezTo>
                    <a:pt x="173" y="572"/>
                    <a:pt x="238" y="599"/>
                    <a:pt x="295" y="599"/>
                  </a:cubicBezTo>
                  <a:cubicBezTo>
                    <a:pt x="413" y="599"/>
                    <a:pt x="470" y="537"/>
                    <a:pt x="470" y="440"/>
                  </a:cubicBezTo>
                  <a:lnTo>
                    <a:pt x="470" y="401"/>
                  </a:lnTo>
                  <a:close/>
                  <a:moveTo>
                    <a:pt x="480" y="616"/>
                  </a:moveTo>
                  <a:cubicBezTo>
                    <a:pt x="476" y="616"/>
                    <a:pt x="476" y="616"/>
                    <a:pt x="476" y="616"/>
                  </a:cubicBezTo>
                  <a:cubicBezTo>
                    <a:pt x="426" y="694"/>
                    <a:pt x="345" y="729"/>
                    <a:pt x="253" y="729"/>
                  </a:cubicBezTo>
                  <a:cubicBezTo>
                    <a:pt x="124" y="729"/>
                    <a:pt x="0" y="658"/>
                    <a:pt x="0" y="521"/>
                  </a:cubicBezTo>
                  <a:cubicBezTo>
                    <a:pt x="0" y="295"/>
                    <a:pt x="263" y="279"/>
                    <a:pt x="437" y="279"/>
                  </a:cubicBezTo>
                  <a:cubicBezTo>
                    <a:pt x="480" y="279"/>
                    <a:pt x="480" y="279"/>
                    <a:pt x="480" y="279"/>
                  </a:cubicBezTo>
                  <a:cubicBezTo>
                    <a:pt x="480" y="261"/>
                    <a:pt x="480" y="261"/>
                    <a:pt x="480" y="261"/>
                  </a:cubicBezTo>
                  <a:cubicBezTo>
                    <a:pt x="480" y="175"/>
                    <a:pt x="413" y="131"/>
                    <a:pt x="321" y="131"/>
                  </a:cubicBezTo>
                  <a:cubicBezTo>
                    <a:pt x="249" y="131"/>
                    <a:pt x="182" y="159"/>
                    <a:pt x="136" y="203"/>
                  </a:cubicBezTo>
                  <a:cubicBezTo>
                    <a:pt x="45" y="112"/>
                    <a:pt x="45" y="112"/>
                    <a:pt x="45" y="112"/>
                  </a:cubicBezTo>
                  <a:cubicBezTo>
                    <a:pt x="121" y="34"/>
                    <a:pt x="230" y="0"/>
                    <a:pt x="340" y="0"/>
                  </a:cubicBezTo>
                  <a:cubicBezTo>
                    <a:pt x="636" y="0"/>
                    <a:pt x="636" y="214"/>
                    <a:pt x="636" y="313"/>
                  </a:cubicBezTo>
                  <a:cubicBezTo>
                    <a:pt x="636" y="712"/>
                    <a:pt x="636" y="712"/>
                    <a:pt x="636" y="712"/>
                  </a:cubicBezTo>
                  <a:cubicBezTo>
                    <a:pt x="480" y="712"/>
                    <a:pt x="480" y="712"/>
                    <a:pt x="480" y="712"/>
                  </a:cubicBezTo>
                  <a:lnTo>
                    <a:pt x="480" y="6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" name="Freeform 13"/>
            <p:cNvSpPr>
              <a:spLocks noSelect="1"/>
            </p:cNvSpPr>
            <p:nvPr/>
          </p:nvSpPr>
          <p:spPr bwMode="auto">
            <a:xfrm>
              <a:off x="1577" y="377"/>
              <a:ext cx="151" cy="100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65" y="18"/>
                </a:cxn>
                <a:cxn ang="0">
                  <a:pos x="165" y="126"/>
                </a:cxn>
                <a:cxn ang="0">
                  <a:pos x="168" y="126"/>
                </a:cxn>
                <a:cxn ang="0">
                  <a:pos x="381" y="0"/>
                </a:cxn>
                <a:cxn ang="0">
                  <a:pos x="598" y="129"/>
                </a:cxn>
                <a:cxn ang="0">
                  <a:pos x="826" y="0"/>
                </a:cxn>
                <a:cxn ang="0">
                  <a:pos x="1076" y="298"/>
                </a:cxn>
                <a:cxn ang="0">
                  <a:pos x="1076" y="712"/>
                </a:cxn>
                <a:cxn ang="0">
                  <a:pos x="903" y="712"/>
                </a:cxn>
                <a:cxn ang="0">
                  <a:pos x="903" y="318"/>
                </a:cxn>
                <a:cxn ang="0">
                  <a:pos x="774" y="157"/>
                </a:cxn>
                <a:cxn ang="0">
                  <a:pos x="625" y="336"/>
                </a:cxn>
                <a:cxn ang="0">
                  <a:pos x="625" y="712"/>
                </a:cxn>
                <a:cxn ang="0">
                  <a:pos x="452" y="712"/>
                </a:cxn>
                <a:cxn ang="0">
                  <a:pos x="452" y="298"/>
                </a:cxn>
                <a:cxn ang="0">
                  <a:pos x="333" y="157"/>
                </a:cxn>
                <a:cxn ang="0">
                  <a:pos x="174" y="333"/>
                </a:cxn>
                <a:cxn ang="0">
                  <a:pos x="174" y="712"/>
                </a:cxn>
                <a:cxn ang="0">
                  <a:pos x="0" y="712"/>
                </a:cxn>
                <a:cxn ang="0">
                  <a:pos x="0" y="18"/>
                </a:cxn>
              </a:cxnLst>
              <a:rect l="0" t="0" r="r" b="b"/>
              <a:pathLst>
                <a:path w="1076" h="712">
                  <a:moveTo>
                    <a:pt x="0" y="18"/>
                  </a:moveTo>
                  <a:cubicBezTo>
                    <a:pt x="165" y="18"/>
                    <a:pt x="165" y="18"/>
                    <a:pt x="165" y="18"/>
                  </a:cubicBezTo>
                  <a:cubicBezTo>
                    <a:pt x="165" y="126"/>
                    <a:pt x="165" y="126"/>
                    <a:pt x="165" y="126"/>
                  </a:cubicBezTo>
                  <a:cubicBezTo>
                    <a:pt x="168" y="126"/>
                    <a:pt x="168" y="126"/>
                    <a:pt x="168" y="126"/>
                  </a:cubicBezTo>
                  <a:cubicBezTo>
                    <a:pt x="199" y="61"/>
                    <a:pt x="265" y="0"/>
                    <a:pt x="381" y="0"/>
                  </a:cubicBezTo>
                  <a:cubicBezTo>
                    <a:pt x="488" y="0"/>
                    <a:pt x="561" y="42"/>
                    <a:pt x="598" y="129"/>
                  </a:cubicBezTo>
                  <a:cubicBezTo>
                    <a:pt x="648" y="41"/>
                    <a:pt x="722" y="0"/>
                    <a:pt x="826" y="0"/>
                  </a:cubicBezTo>
                  <a:cubicBezTo>
                    <a:pt x="1011" y="0"/>
                    <a:pt x="1076" y="132"/>
                    <a:pt x="1076" y="298"/>
                  </a:cubicBezTo>
                  <a:cubicBezTo>
                    <a:pt x="1076" y="712"/>
                    <a:pt x="1076" y="712"/>
                    <a:pt x="1076" y="712"/>
                  </a:cubicBezTo>
                  <a:cubicBezTo>
                    <a:pt x="903" y="712"/>
                    <a:pt x="903" y="712"/>
                    <a:pt x="903" y="712"/>
                  </a:cubicBezTo>
                  <a:cubicBezTo>
                    <a:pt x="903" y="318"/>
                    <a:pt x="903" y="318"/>
                    <a:pt x="903" y="318"/>
                  </a:cubicBezTo>
                  <a:cubicBezTo>
                    <a:pt x="903" y="232"/>
                    <a:pt x="877" y="157"/>
                    <a:pt x="774" y="157"/>
                  </a:cubicBezTo>
                  <a:cubicBezTo>
                    <a:pt x="666" y="157"/>
                    <a:pt x="625" y="246"/>
                    <a:pt x="625" y="336"/>
                  </a:cubicBezTo>
                  <a:cubicBezTo>
                    <a:pt x="625" y="712"/>
                    <a:pt x="625" y="712"/>
                    <a:pt x="625" y="712"/>
                  </a:cubicBezTo>
                  <a:cubicBezTo>
                    <a:pt x="452" y="712"/>
                    <a:pt x="452" y="712"/>
                    <a:pt x="452" y="712"/>
                  </a:cubicBezTo>
                  <a:cubicBezTo>
                    <a:pt x="452" y="298"/>
                    <a:pt x="452" y="298"/>
                    <a:pt x="452" y="298"/>
                  </a:cubicBezTo>
                  <a:cubicBezTo>
                    <a:pt x="452" y="213"/>
                    <a:pt x="417" y="157"/>
                    <a:pt x="333" y="157"/>
                  </a:cubicBezTo>
                  <a:cubicBezTo>
                    <a:pt x="219" y="157"/>
                    <a:pt x="174" y="240"/>
                    <a:pt x="174" y="333"/>
                  </a:cubicBezTo>
                  <a:cubicBezTo>
                    <a:pt x="174" y="712"/>
                    <a:pt x="174" y="712"/>
                    <a:pt x="174" y="712"/>
                  </a:cubicBezTo>
                  <a:cubicBezTo>
                    <a:pt x="0" y="712"/>
                    <a:pt x="0" y="712"/>
                    <a:pt x="0" y="712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" name="Freeform 14"/>
            <p:cNvSpPr>
              <a:spLocks noSelect="1"/>
            </p:cNvSpPr>
            <p:nvPr/>
          </p:nvSpPr>
          <p:spPr bwMode="auto">
            <a:xfrm>
              <a:off x="650" y="115"/>
              <a:ext cx="135" cy="152"/>
            </a:xfrm>
            <a:custGeom>
              <a:avLst/>
              <a:gdLst/>
              <a:ahLst/>
              <a:cxnLst>
                <a:cxn ang="0">
                  <a:pos x="964" y="975"/>
                </a:cxn>
                <a:cxn ang="0">
                  <a:pos x="541" y="1076"/>
                </a:cxn>
                <a:cxn ang="0">
                  <a:pos x="0" y="543"/>
                </a:cxn>
                <a:cxn ang="0">
                  <a:pos x="541" y="0"/>
                </a:cxn>
                <a:cxn ang="0">
                  <a:pos x="944" y="129"/>
                </a:cxn>
                <a:cxn ang="0">
                  <a:pos x="810" y="265"/>
                </a:cxn>
                <a:cxn ang="0">
                  <a:pos x="542" y="165"/>
                </a:cxn>
                <a:cxn ang="0">
                  <a:pos x="191" y="531"/>
                </a:cxn>
                <a:cxn ang="0">
                  <a:pos x="542" y="911"/>
                </a:cxn>
                <a:cxn ang="0">
                  <a:pos x="782" y="858"/>
                </a:cxn>
                <a:cxn ang="0">
                  <a:pos x="782" y="616"/>
                </a:cxn>
                <a:cxn ang="0">
                  <a:pos x="573" y="616"/>
                </a:cxn>
                <a:cxn ang="0">
                  <a:pos x="573" y="452"/>
                </a:cxn>
                <a:cxn ang="0">
                  <a:pos x="964" y="452"/>
                </a:cxn>
                <a:cxn ang="0">
                  <a:pos x="964" y="975"/>
                </a:cxn>
              </a:cxnLst>
              <a:rect l="0" t="0" r="r" b="b"/>
              <a:pathLst>
                <a:path w="964" h="1076">
                  <a:moveTo>
                    <a:pt x="964" y="975"/>
                  </a:moveTo>
                  <a:cubicBezTo>
                    <a:pt x="840" y="1042"/>
                    <a:pt x="698" y="1076"/>
                    <a:pt x="541" y="1076"/>
                  </a:cubicBezTo>
                  <a:cubicBezTo>
                    <a:pt x="225" y="1076"/>
                    <a:pt x="0" y="862"/>
                    <a:pt x="0" y="543"/>
                  </a:cubicBezTo>
                  <a:cubicBezTo>
                    <a:pt x="0" y="214"/>
                    <a:pt x="225" y="0"/>
                    <a:pt x="541" y="0"/>
                  </a:cubicBezTo>
                  <a:cubicBezTo>
                    <a:pt x="697" y="0"/>
                    <a:pt x="837" y="34"/>
                    <a:pt x="944" y="129"/>
                  </a:cubicBezTo>
                  <a:cubicBezTo>
                    <a:pt x="810" y="265"/>
                    <a:pt x="810" y="265"/>
                    <a:pt x="810" y="265"/>
                  </a:cubicBezTo>
                  <a:cubicBezTo>
                    <a:pt x="745" y="201"/>
                    <a:pt x="645" y="165"/>
                    <a:pt x="542" y="165"/>
                  </a:cubicBezTo>
                  <a:cubicBezTo>
                    <a:pt x="331" y="165"/>
                    <a:pt x="191" y="327"/>
                    <a:pt x="191" y="531"/>
                  </a:cubicBezTo>
                  <a:cubicBezTo>
                    <a:pt x="191" y="749"/>
                    <a:pt x="331" y="911"/>
                    <a:pt x="542" y="911"/>
                  </a:cubicBezTo>
                  <a:cubicBezTo>
                    <a:pt x="635" y="911"/>
                    <a:pt x="719" y="894"/>
                    <a:pt x="782" y="858"/>
                  </a:cubicBezTo>
                  <a:cubicBezTo>
                    <a:pt x="782" y="616"/>
                    <a:pt x="782" y="616"/>
                    <a:pt x="782" y="616"/>
                  </a:cubicBezTo>
                  <a:cubicBezTo>
                    <a:pt x="573" y="616"/>
                    <a:pt x="573" y="616"/>
                    <a:pt x="573" y="616"/>
                  </a:cubicBezTo>
                  <a:cubicBezTo>
                    <a:pt x="573" y="452"/>
                    <a:pt x="573" y="452"/>
                    <a:pt x="573" y="452"/>
                  </a:cubicBezTo>
                  <a:cubicBezTo>
                    <a:pt x="964" y="452"/>
                    <a:pt x="964" y="452"/>
                    <a:pt x="964" y="452"/>
                  </a:cubicBezTo>
                  <a:lnTo>
                    <a:pt x="964" y="975"/>
                  </a:lnTo>
                  <a:close/>
                </a:path>
              </a:pathLst>
            </a:custGeom>
            <a:solidFill>
              <a:srgbClr val="2222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" name="Freeform 15"/>
            <p:cNvSpPr>
              <a:spLocks noSelect="1" noEditPoints="1"/>
            </p:cNvSpPr>
            <p:nvPr/>
          </p:nvSpPr>
          <p:spPr bwMode="auto">
            <a:xfrm>
              <a:off x="972" y="119"/>
              <a:ext cx="130" cy="144"/>
            </a:xfrm>
            <a:custGeom>
              <a:avLst/>
              <a:gdLst/>
              <a:ahLst/>
              <a:cxnLst>
                <a:cxn ang="0">
                  <a:pos x="318" y="859"/>
                </a:cxn>
                <a:cxn ang="0">
                  <a:pos x="733" y="512"/>
                </a:cxn>
                <a:cxn ang="0">
                  <a:pos x="348" y="165"/>
                </a:cxn>
                <a:cxn ang="0">
                  <a:pos x="182" y="165"/>
                </a:cxn>
                <a:cxn ang="0">
                  <a:pos x="182" y="859"/>
                </a:cxn>
                <a:cxn ang="0">
                  <a:pos x="318" y="859"/>
                </a:cxn>
                <a:cxn ang="0">
                  <a:pos x="0" y="0"/>
                </a:cxn>
                <a:cxn ang="0">
                  <a:pos x="403" y="0"/>
                </a:cxn>
                <a:cxn ang="0">
                  <a:pos x="924" y="512"/>
                </a:cxn>
                <a:cxn ang="0">
                  <a:pos x="381" y="1024"/>
                </a:cxn>
                <a:cxn ang="0">
                  <a:pos x="0" y="1024"/>
                </a:cxn>
                <a:cxn ang="0">
                  <a:pos x="0" y="0"/>
                </a:cxn>
              </a:cxnLst>
              <a:rect l="0" t="0" r="r" b="b"/>
              <a:pathLst>
                <a:path w="924" h="1024">
                  <a:moveTo>
                    <a:pt x="318" y="859"/>
                  </a:moveTo>
                  <a:cubicBezTo>
                    <a:pt x="546" y="859"/>
                    <a:pt x="733" y="761"/>
                    <a:pt x="733" y="512"/>
                  </a:cubicBezTo>
                  <a:cubicBezTo>
                    <a:pt x="733" y="264"/>
                    <a:pt x="571" y="165"/>
                    <a:pt x="348" y="165"/>
                  </a:cubicBezTo>
                  <a:cubicBezTo>
                    <a:pt x="182" y="165"/>
                    <a:pt x="182" y="165"/>
                    <a:pt x="182" y="165"/>
                  </a:cubicBezTo>
                  <a:cubicBezTo>
                    <a:pt x="182" y="859"/>
                    <a:pt x="182" y="859"/>
                    <a:pt x="182" y="859"/>
                  </a:cubicBezTo>
                  <a:lnTo>
                    <a:pt x="318" y="859"/>
                  </a:lnTo>
                  <a:close/>
                  <a:moveTo>
                    <a:pt x="0" y="0"/>
                  </a:moveTo>
                  <a:cubicBezTo>
                    <a:pt x="403" y="0"/>
                    <a:pt x="403" y="0"/>
                    <a:pt x="403" y="0"/>
                  </a:cubicBezTo>
                  <a:cubicBezTo>
                    <a:pt x="672" y="0"/>
                    <a:pt x="924" y="165"/>
                    <a:pt x="924" y="512"/>
                  </a:cubicBezTo>
                  <a:cubicBezTo>
                    <a:pt x="924" y="862"/>
                    <a:pt x="627" y="1024"/>
                    <a:pt x="381" y="1024"/>
                  </a:cubicBezTo>
                  <a:cubicBezTo>
                    <a:pt x="0" y="1024"/>
                    <a:pt x="0" y="1024"/>
                    <a:pt x="0" y="102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222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" name="Freeform 16"/>
            <p:cNvSpPr>
              <a:spLocks noSelect="1"/>
            </p:cNvSpPr>
            <p:nvPr/>
          </p:nvSpPr>
          <p:spPr bwMode="auto">
            <a:xfrm>
              <a:off x="808" y="115"/>
              <a:ext cx="136" cy="152"/>
            </a:xfrm>
            <a:custGeom>
              <a:avLst/>
              <a:gdLst/>
              <a:ahLst/>
              <a:cxnLst>
                <a:cxn ang="0">
                  <a:pos x="965" y="975"/>
                </a:cxn>
                <a:cxn ang="0">
                  <a:pos x="541" y="1076"/>
                </a:cxn>
                <a:cxn ang="0">
                  <a:pos x="0" y="543"/>
                </a:cxn>
                <a:cxn ang="0">
                  <a:pos x="541" y="0"/>
                </a:cxn>
                <a:cxn ang="0">
                  <a:pos x="944" y="129"/>
                </a:cxn>
                <a:cxn ang="0">
                  <a:pos x="810" y="265"/>
                </a:cxn>
                <a:cxn ang="0">
                  <a:pos x="542" y="165"/>
                </a:cxn>
                <a:cxn ang="0">
                  <a:pos x="191" y="531"/>
                </a:cxn>
                <a:cxn ang="0">
                  <a:pos x="542" y="911"/>
                </a:cxn>
                <a:cxn ang="0">
                  <a:pos x="782" y="858"/>
                </a:cxn>
                <a:cxn ang="0">
                  <a:pos x="782" y="616"/>
                </a:cxn>
                <a:cxn ang="0">
                  <a:pos x="573" y="616"/>
                </a:cxn>
                <a:cxn ang="0">
                  <a:pos x="573" y="452"/>
                </a:cxn>
                <a:cxn ang="0">
                  <a:pos x="965" y="452"/>
                </a:cxn>
                <a:cxn ang="0">
                  <a:pos x="965" y="975"/>
                </a:cxn>
              </a:cxnLst>
              <a:rect l="0" t="0" r="r" b="b"/>
              <a:pathLst>
                <a:path w="965" h="1076">
                  <a:moveTo>
                    <a:pt x="965" y="975"/>
                  </a:moveTo>
                  <a:cubicBezTo>
                    <a:pt x="840" y="1042"/>
                    <a:pt x="699" y="1076"/>
                    <a:pt x="541" y="1076"/>
                  </a:cubicBezTo>
                  <a:cubicBezTo>
                    <a:pt x="226" y="1076"/>
                    <a:pt x="0" y="862"/>
                    <a:pt x="0" y="543"/>
                  </a:cubicBezTo>
                  <a:cubicBezTo>
                    <a:pt x="0" y="214"/>
                    <a:pt x="226" y="0"/>
                    <a:pt x="541" y="0"/>
                  </a:cubicBezTo>
                  <a:cubicBezTo>
                    <a:pt x="697" y="0"/>
                    <a:pt x="837" y="34"/>
                    <a:pt x="944" y="129"/>
                  </a:cubicBezTo>
                  <a:cubicBezTo>
                    <a:pt x="810" y="265"/>
                    <a:pt x="810" y="265"/>
                    <a:pt x="810" y="265"/>
                  </a:cubicBezTo>
                  <a:cubicBezTo>
                    <a:pt x="745" y="201"/>
                    <a:pt x="645" y="165"/>
                    <a:pt x="542" y="165"/>
                  </a:cubicBezTo>
                  <a:cubicBezTo>
                    <a:pt x="331" y="165"/>
                    <a:pt x="191" y="327"/>
                    <a:pt x="191" y="531"/>
                  </a:cubicBezTo>
                  <a:cubicBezTo>
                    <a:pt x="191" y="749"/>
                    <a:pt x="331" y="911"/>
                    <a:pt x="542" y="911"/>
                  </a:cubicBezTo>
                  <a:cubicBezTo>
                    <a:pt x="635" y="911"/>
                    <a:pt x="719" y="894"/>
                    <a:pt x="782" y="858"/>
                  </a:cubicBezTo>
                  <a:cubicBezTo>
                    <a:pt x="782" y="616"/>
                    <a:pt x="782" y="616"/>
                    <a:pt x="782" y="616"/>
                  </a:cubicBezTo>
                  <a:cubicBezTo>
                    <a:pt x="573" y="616"/>
                    <a:pt x="573" y="616"/>
                    <a:pt x="573" y="616"/>
                  </a:cubicBezTo>
                  <a:cubicBezTo>
                    <a:pt x="573" y="452"/>
                    <a:pt x="573" y="452"/>
                    <a:pt x="573" y="452"/>
                  </a:cubicBezTo>
                  <a:cubicBezTo>
                    <a:pt x="965" y="452"/>
                    <a:pt x="965" y="452"/>
                    <a:pt x="965" y="452"/>
                  </a:cubicBezTo>
                  <a:lnTo>
                    <a:pt x="965" y="975"/>
                  </a:lnTo>
                  <a:close/>
                </a:path>
              </a:pathLst>
            </a:custGeom>
            <a:solidFill>
              <a:srgbClr val="2222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ussen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 noChangeAspect="1"/>
          </p:cNvGrpSpPr>
          <p:nvPr userDrawn="1"/>
        </p:nvGrpSpPr>
        <p:grpSpPr bwMode="auto">
          <a:xfrm>
            <a:off x="0" y="1588"/>
            <a:ext cx="9144000" cy="6854825"/>
            <a:chOff x="0" y="1"/>
            <a:chExt cx="5760" cy="4318"/>
          </a:xfrm>
        </p:grpSpPr>
        <p:sp>
          <p:nvSpPr>
            <p:cNvPr id="9" name="Rectangle 5"/>
            <p:cNvSpPr>
              <a:spLocks noSelect="1" noChangeArrowheads="1"/>
            </p:cNvSpPr>
            <p:nvPr/>
          </p:nvSpPr>
          <p:spPr bwMode="auto">
            <a:xfrm>
              <a:off x="4" y="1"/>
              <a:ext cx="5756" cy="431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" name="Rectangle 6"/>
            <p:cNvSpPr>
              <a:spLocks noSelect="1" noChangeArrowheads="1"/>
            </p:cNvSpPr>
            <p:nvPr/>
          </p:nvSpPr>
          <p:spPr bwMode="auto">
            <a:xfrm>
              <a:off x="0" y="1"/>
              <a:ext cx="496" cy="431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Freeform 7"/>
            <p:cNvSpPr>
              <a:spLocks noSelect="1"/>
            </p:cNvSpPr>
            <p:nvPr/>
          </p:nvSpPr>
          <p:spPr bwMode="auto">
            <a:xfrm>
              <a:off x="115" y="747"/>
              <a:ext cx="268" cy="268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81" y="134"/>
                </a:cxn>
                <a:cxn ang="0">
                  <a:pos x="0" y="54"/>
                </a:cxn>
                <a:cxn ang="0">
                  <a:pos x="54" y="0"/>
                </a:cxn>
                <a:cxn ang="0">
                  <a:pos x="134" y="80"/>
                </a:cxn>
                <a:cxn ang="0">
                  <a:pos x="214" y="0"/>
                </a:cxn>
                <a:cxn ang="0">
                  <a:pos x="268" y="54"/>
                </a:cxn>
                <a:cxn ang="0">
                  <a:pos x="188" y="134"/>
                </a:cxn>
                <a:cxn ang="0">
                  <a:pos x="268" y="214"/>
                </a:cxn>
                <a:cxn ang="0">
                  <a:pos x="214" y="268"/>
                </a:cxn>
                <a:cxn ang="0">
                  <a:pos x="134" y="187"/>
                </a:cxn>
                <a:cxn ang="0">
                  <a:pos x="54" y="268"/>
                </a:cxn>
                <a:cxn ang="0">
                  <a:pos x="0" y="214"/>
                </a:cxn>
              </a:cxnLst>
              <a:rect l="0" t="0" r="r" b="b"/>
              <a:pathLst>
                <a:path w="268" h="268">
                  <a:moveTo>
                    <a:pt x="0" y="214"/>
                  </a:moveTo>
                  <a:lnTo>
                    <a:pt x="81" y="134"/>
                  </a:lnTo>
                  <a:lnTo>
                    <a:pt x="0" y="54"/>
                  </a:lnTo>
                  <a:lnTo>
                    <a:pt x="54" y="0"/>
                  </a:lnTo>
                  <a:lnTo>
                    <a:pt x="134" y="80"/>
                  </a:lnTo>
                  <a:lnTo>
                    <a:pt x="214" y="0"/>
                  </a:lnTo>
                  <a:lnTo>
                    <a:pt x="268" y="54"/>
                  </a:lnTo>
                  <a:lnTo>
                    <a:pt x="188" y="134"/>
                  </a:lnTo>
                  <a:lnTo>
                    <a:pt x="268" y="214"/>
                  </a:lnTo>
                  <a:lnTo>
                    <a:pt x="214" y="268"/>
                  </a:lnTo>
                  <a:lnTo>
                    <a:pt x="134" y="187"/>
                  </a:lnTo>
                  <a:lnTo>
                    <a:pt x="54" y="268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8"/>
            <p:cNvSpPr>
              <a:spLocks noSelect="1"/>
            </p:cNvSpPr>
            <p:nvPr/>
          </p:nvSpPr>
          <p:spPr bwMode="auto">
            <a:xfrm>
              <a:off x="115" y="103"/>
              <a:ext cx="268" cy="268"/>
            </a:xfrm>
            <a:custGeom>
              <a:avLst/>
              <a:gdLst/>
              <a:ahLst/>
              <a:cxnLst>
                <a:cxn ang="0">
                  <a:pos x="0" y="215"/>
                </a:cxn>
                <a:cxn ang="0">
                  <a:pos x="81" y="134"/>
                </a:cxn>
                <a:cxn ang="0">
                  <a:pos x="0" y="54"/>
                </a:cxn>
                <a:cxn ang="0">
                  <a:pos x="54" y="0"/>
                </a:cxn>
                <a:cxn ang="0">
                  <a:pos x="134" y="81"/>
                </a:cxn>
                <a:cxn ang="0">
                  <a:pos x="214" y="0"/>
                </a:cxn>
                <a:cxn ang="0">
                  <a:pos x="268" y="54"/>
                </a:cxn>
                <a:cxn ang="0">
                  <a:pos x="188" y="134"/>
                </a:cxn>
                <a:cxn ang="0">
                  <a:pos x="268" y="215"/>
                </a:cxn>
                <a:cxn ang="0">
                  <a:pos x="214" y="268"/>
                </a:cxn>
                <a:cxn ang="0">
                  <a:pos x="134" y="188"/>
                </a:cxn>
                <a:cxn ang="0">
                  <a:pos x="54" y="268"/>
                </a:cxn>
                <a:cxn ang="0">
                  <a:pos x="0" y="215"/>
                </a:cxn>
              </a:cxnLst>
              <a:rect l="0" t="0" r="r" b="b"/>
              <a:pathLst>
                <a:path w="268" h="268">
                  <a:moveTo>
                    <a:pt x="0" y="215"/>
                  </a:moveTo>
                  <a:lnTo>
                    <a:pt x="81" y="134"/>
                  </a:lnTo>
                  <a:lnTo>
                    <a:pt x="0" y="54"/>
                  </a:lnTo>
                  <a:lnTo>
                    <a:pt x="54" y="0"/>
                  </a:lnTo>
                  <a:lnTo>
                    <a:pt x="134" y="81"/>
                  </a:lnTo>
                  <a:lnTo>
                    <a:pt x="214" y="0"/>
                  </a:lnTo>
                  <a:lnTo>
                    <a:pt x="268" y="54"/>
                  </a:lnTo>
                  <a:lnTo>
                    <a:pt x="188" y="134"/>
                  </a:lnTo>
                  <a:lnTo>
                    <a:pt x="268" y="215"/>
                  </a:lnTo>
                  <a:lnTo>
                    <a:pt x="214" y="268"/>
                  </a:lnTo>
                  <a:lnTo>
                    <a:pt x="134" y="188"/>
                  </a:lnTo>
                  <a:lnTo>
                    <a:pt x="54" y="268"/>
                  </a:lnTo>
                  <a:lnTo>
                    <a:pt x="0" y="215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Freeform 9"/>
            <p:cNvSpPr>
              <a:spLocks noSelect="1"/>
            </p:cNvSpPr>
            <p:nvPr/>
          </p:nvSpPr>
          <p:spPr bwMode="auto">
            <a:xfrm>
              <a:off x="115" y="425"/>
              <a:ext cx="268" cy="268"/>
            </a:xfrm>
            <a:custGeom>
              <a:avLst/>
              <a:gdLst/>
              <a:ahLst/>
              <a:cxnLst>
                <a:cxn ang="0">
                  <a:pos x="0" y="215"/>
                </a:cxn>
                <a:cxn ang="0">
                  <a:pos x="81" y="134"/>
                </a:cxn>
                <a:cxn ang="0">
                  <a:pos x="0" y="54"/>
                </a:cxn>
                <a:cxn ang="0">
                  <a:pos x="54" y="0"/>
                </a:cxn>
                <a:cxn ang="0">
                  <a:pos x="134" y="81"/>
                </a:cxn>
                <a:cxn ang="0">
                  <a:pos x="214" y="0"/>
                </a:cxn>
                <a:cxn ang="0">
                  <a:pos x="268" y="54"/>
                </a:cxn>
                <a:cxn ang="0">
                  <a:pos x="188" y="134"/>
                </a:cxn>
                <a:cxn ang="0">
                  <a:pos x="268" y="215"/>
                </a:cxn>
                <a:cxn ang="0">
                  <a:pos x="214" y="268"/>
                </a:cxn>
                <a:cxn ang="0">
                  <a:pos x="134" y="188"/>
                </a:cxn>
                <a:cxn ang="0">
                  <a:pos x="54" y="268"/>
                </a:cxn>
                <a:cxn ang="0">
                  <a:pos x="0" y="215"/>
                </a:cxn>
              </a:cxnLst>
              <a:rect l="0" t="0" r="r" b="b"/>
              <a:pathLst>
                <a:path w="268" h="268">
                  <a:moveTo>
                    <a:pt x="0" y="215"/>
                  </a:moveTo>
                  <a:lnTo>
                    <a:pt x="81" y="134"/>
                  </a:lnTo>
                  <a:lnTo>
                    <a:pt x="0" y="54"/>
                  </a:lnTo>
                  <a:lnTo>
                    <a:pt x="54" y="0"/>
                  </a:lnTo>
                  <a:lnTo>
                    <a:pt x="134" y="81"/>
                  </a:lnTo>
                  <a:lnTo>
                    <a:pt x="214" y="0"/>
                  </a:lnTo>
                  <a:lnTo>
                    <a:pt x="268" y="54"/>
                  </a:lnTo>
                  <a:lnTo>
                    <a:pt x="188" y="134"/>
                  </a:lnTo>
                  <a:lnTo>
                    <a:pt x="268" y="215"/>
                  </a:lnTo>
                  <a:lnTo>
                    <a:pt x="214" y="268"/>
                  </a:lnTo>
                  <a:lnTo>
                    <a:pt x="134" y="188"/>
                  </a:lnTo>
                  <a:lnTo>
                    <a:pt x="54" y="268"/>
                  </a:lnTo>
                  <a:lnTo>
                    <a:pt x="0" y="215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981045" y="1758949"/>
            <a:ext cx="7344000" cy="1039967"/>
          </a:xfrm>
        </p:spPr>
        <p:txBody>
          <a:bodyPr anchor="t" anchorCtr="0"/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nl-NL" noProof="1" smtClean="0"/>
              <a:t>Titel</a:t>
            </a:r>
            <a:endParaRPr lang="nl-NL" noProof="1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981045" y="2752261"/>
            <a:ext cx="7344000" cy="1752600"/>
          </a:xfrm>
        </p:spPr>
        <p:txBody>
          <a:bodyPr/>
          <a:lstStyle>
            <a:lvl1pPr marL="0" indent="0" algn="l">
              <a:buNone/>
              <a:defRPr sz="35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noProof="1" smtClean="0"/>
              <a:t>Subtitel</a:t>
            </a:r>
            <a:endParaRPr lang="nl-NL" noProof="1"/>
          </a:p>
        </p:txBody>
      </p:sp>
      <p:grpSp>
        <p:nvGrpSpPr>
          <p:cNvPr id="31" name="Group 4"/>
          <p:cNvGrpSpPr>
            <a:grpSpLocks noChangeAspect="1"/>
          </p:cNvGrpSpPr>
          <p:nvPr userDrawn="1"/>
        </p:nvGrpSpPr>
        <p:grpSpPr bwMode="auto">
          <a:xfrm>
            <a:off x="1017588" y="182563"/>
            <a:ext cx="1725613" cy="579438"/>
            <a:chOff x="641" y="115"/>
            <a:chExt cx="1087" cy="365"/>
          </a:xfrm>
        </p:grpSpPr>
        <p:sp>
          <p:nvSpPr>
            <p:cNvPr id="33" name="Freeform 5"/>
            <p:cNvSpPr>
              <a:spLocks noSelect="1" noEditPoints="1"/>
            </p:cNvSpPr>
            <p:nvPr/>
          </p:nvSpPr>
          <p:spPr bwMode="auto">
            <a:xfrm>
              <a:off x="641" y="333"/>
              <a:ext cx="147" cy="144"/>
            </a:xfrm>
            <a:custGeom>
              <a:avLst/>
              <a:gdLst/>
              <a:ahLst/>
              <a:cxnLst>
                <a:cxn ang="0">
                  <a:pos x="95" y="89"/>
                </a:cxn>
                <a:cxn ang="0">
                  <a:pos x="73" y="31"/>
                </a:cxn>
                <a:cxn ang="0">
                  <a:pos x="51" y="89"/>
                </a:cxn>
                <a:cxn ang="0">
                  <a:pos x="95" y="89"/>
                </a:cxn>
                <a:cxn ang="0">
                  <a:pos x="63" y="0"/>
                </a:cxn>
                <a:cxn ang="0">
                  <a:pos x="85" y="0"/>
                </a:cxn>
                <a:cxn ang="0">
                  <a:pos x="147" y="144"/>
                </a:cxn>
                <a:cxn ang="0">
                  <a:pos x="118" y="144"/>
                </a:cxn>
                <a:cxn ang="0">
                  <a:pos x="104" y="111"/>
                </a:cxn>
                <a:cxn ang="0">
                  <a:pos x="42" y="111"/>
                </a:cxn>
                <a:cxn ang="0">
                  <a:pos x="29" y="144"/>
                </a:cxn>
                <a:cxn ang="0">
                  <a:pos x="0" y="144"/>
                </a:cxn>
                <a:cxn ang="0">
                  <a:pos x="63" y="0"/>
                </a:cxn>
              </a:cxnLst>
              <a:rect l="0" t="0" r="r" b="b"/>
              <a:pathLst>
                <a:path w="147" h="144">
                  <a:moveTo>
                    <a:pt x="95" y="89"/>
                  </a:moveTo>
                  <a:lnTo>
                    <a:pt x="73" y="31"/>
                  </a:lnTo>
                  <a:lnTo>
                    <a:pt x="51" y="89"/>
                  </a:lnTo>
                  <a:lnTo>
                    <a:pt x="95" y="89"/>
                  </a:lnTo>
                  <a:close/>
                  <a:moveTo>
                    <a:pt x="63" y="0"/>
                  </a:moveTo>
                  <a:lnTo>
                    <a:pt x="85" y="0"/>
                  </a:lnTo>
                  <a:lnTo>
                    <a:pt x="147" y="144"/>
                  </a:lnTo>
                  <a:lnTo>
                    <a:pt x="118" y="144"/>
                  </a:lnTo>
                  <a:lnTo>
                    <a:pt x="104" y="111"/>
                  </a:lnTo>
                  <a:lnTo>
                    <a:pt x="42" y="111"/>
                  </a:lnTo>
                  <a:lnTo>
                    <a:pt x="29" y="144"/>
                  </a:lnTo>
                  <a:lnTo>
                    <a:pt x="0" y="144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" name="Freeform 6"/>
            <p:cNvSpPr>
              <a:spLocks noSelect="1"/>
            </p:cNvSpPr>
            <p:nvPr/>
          </p:nvSpPr>
          <p:spPr bwMode="auto">
            <a:xfrm>
              <a:off x="801" y="377"/>
              <a:ext cx="151" cy="100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65" y="18"/>
                </a:cxn>
                <a:cxn ang="0">
                  <a:pos x="165" y="126"/>
                </a:cxn>
                <a:cxn ang="0">
                  <a:pos x="167" y="126"/>
                </a:cxn>
                <a:cxn ang="0">
                  <a:pos x="380" y="0"/>
                </a:cxn>
                <a:cxn ang="0">
                  <a:pos x="597" y="129"/>
                </a:cxn>
                <a:cxn ang="0">
                  <a:pos x="825" y="0"/>
                </a:cxn>
                <a:cxn ang="0">
                  <a:pos x="1075" y="298"/>
                </a:cxn>
                <a:cxn ang="0">
                  <a:pos x="1075" y="712"/>
                </a:cxn>
                <a:cxn ang="0">
                  <a:pos x="902" y="712"/>
                </a:cxn>
                <a:cxn ang="0">
                  <a:pos x="902" y="318"/>
                </a:cxn>
                <a:cxn ang="0">
                  <a:pos x="773" y="157"/>
                </a:cxn>
                <a:cxn ang="0">
                  <a:pos x="624" y="336"/>
                </a:cxn>
                <a:cxn ang="0">
                  <a:pos x="624" y="712"/>
                </a:cxn>
                <a:cxn ang="0">
                  <a:pos x="451" y="712"/>
                </a:cxn>
                <a:cxn ang="0">
                  <a:pos x="451" y="298"/>
                </a:cxn>
                <a:cxn ang="0">
                  <a:pos x="332" y="157"/>
                </a:cxn>
                <a:cxn ang="0">
                  <a:pos x="173" y="333"/>
                </a:cxn>
                <a:cxn ang="0">
                  <a:pos x="173" y="712"/>
                </a:cxn>
                <a:cxn ang="0">
                  <a:pos x="0" y="712"/>
                </a:cxn>
                <a:cxn ang="0">
                  <a:pos x="0" y="18"/>
                </a:cxn>
              </a:cxnLst>
              <a:rect l="0" t="0" r="r" b="b"/>
              <a:pathLst>
                <a:path w="1075" h="712">
                  <a:moveTo>
                    <a:pt x="0" y="18"/>
                  </a:moveTo>
                  <a:cubicBezTo>
                    <a:pt x="165" y="18"/>
                    <a:pt x="165" y="18"/>
                    <a:pt x="165" y="18"/>
                  </a:cubicBezTo>
                  <a:cubicBezTo>
                    <a:pt x="165" y="126"/>
                    <a:pt x="165" y="126"/>
                    <a:pt x="165" y="126"/>
                  </a:cubicBezTo>
                  <a:cubicBezTo>
                    <a:pt x="167" y="126"/>
                    <a:pt x="167" y="126"/>
                    <a:pt x="167" y="126"/>
                  </a:cubicBezTo>
                  <a:cubicBezTo>
                    <a:pt x="198" y="61"/>
                    <a:pt x="264" y="0"/>
                    <a:pt x="380" y="0"/>
                  </a:cubicBezTo>
                  <a:cubicBezTo>
                    <a:pt x="487" y="0"/>
                    <a:pt x="561" y="42"/>
                    <a:pt x="597" y="129"/>
                  </a:cubicBezTo>
                  <a:cubicBezTo>
                    <a:pt x="647" y="41"/>
                    <a:pt x="721" y="0"/>
                    <a:pt x="825" y="0"/>
                  </a:cubicBezTo>
                  <a:cubicBezTo>
                    <a:pt x="1010" y="0"/>
                    <a:pt x="1075" y="132"/>
                    <a:pt x="1075" y="298"/>
                  </a:cubicBezTo>
                  <a:cubicBezTo>
                    <a:pt x="1075" y="712"/>
                    <a:pt x="1075" y="712"/>
                    <a:pt x="1075" y="712"/>
                  </a:cubicBezTo>
                  <a:cubicBezTo>
                    <a:pt x="902" y="712"/>
                    <a:pt x="902" y="712"/>
                    <a:pt x="902" y="712"/>
                  </a:cubicBezTo>
                  <a:cubicBezTo>
                    <a:pt x="902" y="318"/>
                    <a:pt x="902" y="318"/>
                    <a:pt x="902" y="318"/>
                  </a:cubicBezTo>
                  <a:cubicBezTo>
                    <a:pt x="902" y="232"/>
                    <a:pt x="876" y="157"/>
                    <a:pt x="773" y="157"/>
                  </a:cubicBezTo>
                  <a:cubicBezTo>
                    <a:pt x="665" y="157"/>
                    <a:pt x="624" y="246"/>
                    <a:pt x="624" y="336"/>
                  </a:cubicBezTo>
                  <a:cubicBezTo>
                    <a:pt x="624" y="712"/>
                    <a:pt x="624" y="712"/>
                    <a:pt x="624" y="712"/>
                  </a:cubicBezTo>
                  <a:cubicBezTo>
                    <a:pt x="451" y="712"/>
                    <a:pt x="451" y="712"/>
                    <a:pt x="451" y="712"/>
                  </a:cubicBezTo>
                  <a:cubicBezTo>
                    <a:pt x="451" y="298"/>
                    <a:pt x="451" y="298"/>
                    <a:pt x="451" y="298"/>
                  </a:cubicBezTo>
                  <a:cubicBezTo>
                    <a:pt x="451" y="213"/>
                    <a:pt x="416" y="157"/>
                    <a:pt x="332" y="157"/>
                  </a:cubicBezTo>
                  <a:cubicBezTo>
                    <a:pt x="218" y="157"/>
                    <a:pt x="173" y="240"/>
                    <a:pt x="173" y="333"/>
                  </a:cubicBezTo>
                  <a:cubicBezTo>
                    <a:pt x="173" y="712"/>
                    <a:pt x="173" y="712"/>
                    <a:pt x="173" y="712"/>
                  </a:cubicBezTo>
                  <a:cubicBezTo>
                    <a:pt x="0" y="712"/>
                    <a:pt x="0" y="712"/>
                    <a:pt x="0" y="712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" name="Freeform 7"/>
            <p:cNvSpPr>
              <a:spLocks noSelect="1"/>
            </p:cNvSpPr>
            <p:nvPr/>
          </p:nvSpPr>
          <p:spPr bwMode="auto">
            <a:xfrm>
              <a:off x="970" y="377"/>
              <a:ext cx="80" cy="103"/>
            </a:xfrm>
            <a:custGeom>
              <a:avLst/>
              <a:gdLst/>
              <a:ahLst/>
              <a:cxnLst>
                <a:cxn ang="0">
                  <a:pos x="432" y="210"/>
                </a:cxn>
                <a:cxn ang="0">
                  <a:pos x="296" y="139"/>
                </a:cxn>
                <a:cxn ang="0">
                  <a:pos x="195" y="213"/>
                </a:cxn>
                <a:cxn ang="0">
                  <a:pos x="569" y="506"/>
                </a:cxn>
                <a:cxn ang="0">
                  <a:pos x="270" y="729"/>
                </a:cxn>
                <a:cxn ang="0">
                  <a:pos x="0" y="622"/>
                </a:cxn>
                <a:cxn ang="0">
                  <a:pos x="115" y="514"/>
                </a:cxn>
                <a:cxn ang="0">
                  <a:pos x="280" y="599"/>
                </a:cxn>
                <a:cxn ang="0">
                  <a:pos x="396" y="519"/>
                </a:cxn>
                <a:cxn ang="0">
                  <a:pos x="21" y="225"/>
                </a:cxn>
                <a:cxn ang="0">
                  <a:pos x="300" y="0"/>
                </a:cxn>
                <a:cxn ang="0">
                  <a:pos x="548" y="106"/>
                </a:cxn>
                <a:cxn ang="0">
                  <a:pos x="432" y="210"/>
                </a:cxn>
              </a:cxnLst>
              <a:rect l="0" t="0" r="r" b="b"/>
              <a:pathLst>
                <a:path w="569" h="729">
                  <a:moveTo>
                    <a:pt x="432" y="210"/>
                  </a:moveTo>
                  <a:cubicBezTo>
                    <a:pt x="399" y="164"/>
                    <a:pt x="355" y="139"/>
                    <a:pt x="296" y="139"/>
                  </a:cubicBezTo>
                  <a:cubicBezTo>
                    <a:pt x="250" y="139"/>
                    <a:pt x="195" y="161"/>
                    <a:pt x="195" y="213"/>
                  </a:cubicBezTo>
                  <a:cubicBezTo>
                    <a:pt x="195" y="337"/>
                    <a:pt x="569" y="236"/>
                    <a:pt x="569" y="506"/>
                  </a:cubicBezTo>
                  <a:cubicBezTo>
                    <a:pt x="569" y="671"/>
                    <a:pt x="412" y="729"/>
                    <a:pt x="270" y="729"/>
                  </a:cubicBezTo>
                  <a:cubicBezTo>
                    <a:pt x="163" y="729"/>
                    <a:pt x="71" y="702"/>
                    <a:pt x="0" y="622"/>
                  </a:cubicBezTo>
                  <a:cubicBezTo>
                    <a:pt x="115" y="514"/>
                    <a:pt x="115" y="514"/>
                    <a:pt x="115" y="514"/>
                  </a:cubicBezTo>
                  <a:cubicBezTo>
                    <a:pt x="160" y="563"/>
                    <a:pt x="207" y="599"/>
                    <a:pt x="280" y="599"/>
                  </a:cubicBezTo>
                  <a:cubicBezTo>
                    <a:pt x="331" y="599"/>
                    <a:pt x="396" y="574"/>
                    <a:pt x="396" y="519"/>
                  </a:cubicBezTo>
                  <a:cubicBezTo>
                    <a:pt x="396" y="376"/>
                    <a:pt x="21" y="489"/>
                    <a:pt x="21" y="225"/>
                  </a:cubicBezTo>
                  <a:cubicBezTo>
                    <a:pt x="21" y="70"/>
                    <a:pt x="160" y="0"/>
                    <a:pt x="300" y="0"/>
                  </a:cubicBezTo>
                  <a:cubicBezTo>
                    <a:pt x="393" y="0"/>
                    <a:pt x="491" y="29"/>
                    <a:pt x="548" y="106"/>
                  </a:cubicBezTo>
                  <a:lnTo>
                    <a:pt x="432" y="2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" name="Freeform 8"/>
            <p:cNvSpPr>
              <a:spLocks noSelect="1"/>
            </p:cNvSpPr>
            <p:nvPr/>
          </p:nvSpPr>
          <p:spPr bwMode="auto">
            <a:xfrm>
              <a:off x="1058" y="351"/>
              <a:ext cx="71" cy="129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0" y="201"/>
                </a:cxn>
                <a:cxn ang="0">
                  <a:pos x="143" y="201"/>
                </a:cxn>
                <a:cxn ang="0">
                  <a:pos x="143" y="0"/>
                </a:cxn>
                <a:cxn ang="0">
                  <a:pos x="317" y="0"/>
                </a:cxn>
                <a:cxn ang="0">
                  <a:pos x="317" y="201"/>
                </a:cxn>
                <a:cxn ang="0">
                  <a:pos x="507" y="201"/>
                </a:cxn>
                <a:cxn ang="0">
                  <a:pos x="507" y="348"/>
                </a:cxn>
                <a:cxn ang="0">
                  <a:pos x="317" y="348"/>
                </a:cxn>
                <a:cxn ang="0">
                  <a:pos x="317" y="652"/>
                </a:cxn>
                <a:cxn ang="0">
                  <a:pos x="413" y="765"/>
                </a:cxn>
                <a:cxn ang="0">
                  <a:pos x="507" y="743"/>
                </a:cxn>
                <a:cxn ang="0">
                  <a:pos x="507" y="889"/>
                </a:cxn>
                <a:cxn ang="0">
                  <a:pos x="370" y="912"/>
                </a:cxn>
                <a:cxn ang="0">
                  <a:pos x="143" y="666"/>
                </a:cxn>
                <a:cxn ang="0">
                  <a:pos x="143" y="348"/>
                </a:cxn>
                <a:cxn ang="0">
                  <a:pos x="0" y="348"/>
                </a:cxn>
              </a:cxnLst>
              <a:rect l="0" t="0" r="r" b="b"/>
              <a:pathLst>
                <a:path w="507" h="912">
                  <a:moveTo>
                    <a:pt x="0" y="348"/>
                  </a:moveTo>
                  <a:cubicBezTo>
                    <a:pt x="0" y="201"/>
                    <a:pt x="0" y="201"/>
                    <a:pt x="0" y="201"/>
                  </a:cubicBezTo>
                  <a:cubicBezTo>
                    <a:pt x="143" y="201"/>
                    <a:pt x="143" y="201"/>
                    <a:pt x="143" y="201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317" y="0"/>
                    <a:pt x="317" y="0"/>
                    <a:pt x="317" y="0"/>
                  </a:cubicBezTo>
                  <a:cubicBezTo>
                    <a:pt x="317" y="201"/>
                    <a:pt x="317" y="201"/>
                    <a:pt x="317" y="201"/>
                  </a:cubicBezTo>
                  <a:cubicBezTo>
                    <a:pt x="507" y="201"/>
                    <a:pt x="507" y="201"/>
                    <a:pt x="507" y="201"/>
                  </a:cubicBezTo>
                  <a:cubicBezTo>
                    <a:pt x="507" y="348"/>
                    <a:pt x="507" y="348"/>
                    <a:pt x="507" y="348"/>
                  </a:cubicBezTo>
                  <a:cubicBezTo>
                    <a:pt x="317" y="348"/>
                    <a:pt x="317" y="348"/>
                    <a:pt x="317" y="348"/>
                  </a:cubicBezTo>
                  <a:cubicBezTo>
                    <a:pt x="317" y="652"/>
                    <a:pt x="317" y="652"/>
                    <a:pt x="317" y="652"/>
                  </a:cubicBezTo>
                  <a:cubicBezTo>
                    <a:pt x="317" y="721"/>
                    <a:pt x="337" y="765"/>
                    <a:pt x="413" y="765"/>
                  </a:cubicBezTo>
                  <a:cubicBezTo>
                    <a:pt x="444" y="765"/>
                    <a:pt x="486" y="759"/>
                    <a:pt x="507" y="743"/>
                  </a:cubicBezTo>
                  <a:cubicBezTo>
                    <a:pt x="507" y="889"/>
                    <a:pt x="507" y="889"/>
                    <a:pt x="507" y="889"/>
                  </a:cubicBezTo>
                  <a:cubicBezTo>
                    <a:pt x="471" y="906"/>
                    <a:pt x="411" y="912"/>
                    <a:pt x="370" y="912"/>
                  </a:cubicBezTo>
                  <a:cubicBezTo>
                    <a:pt x="186" y="912"/>
                    <a:pt x="143" y="830"/>
                    <a:pt x="143" y="666"/>
                  </a:cubicBezTo>
                  <a:cubicBezTo>
                    <a:pt x="143" y="348"/>
                    <a:pt x="143" y="348"/>
                    <a:pt x="143" y="348"/>
                  </a:cubicBezTo>
                  <a:lnTo>
                    <a:pt x="0" y="34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" name="Freeform 9"/>
            <p:cNvSpPr>
              <a:spLocks noSelect="1" noEditPoints="1"/>
            </p:cNvSpPr>
            <p:nvPr/>
          </p:nvSpPr>
          <p:spPr bwMode="auto">
            <a:xfrm>
              <a:off x="1143" y="377"/>
              <a:ext cx="99" cy="103"/>
            </a:xfrm>
            <a:custGeom>
              <a:avLst/>
              <a:gdLst/>
              <a:ahLst/>
              <a:cxnLst>
                <a:cxn ang="0">
                  <a:pos x="529" y="295"/>
                </a:cxn>
                <a:cxn ang="0">
                  <a:pos x="352" y="131"/>
                </a:cxn>
                <a:cxn ang="0">
                  <a:pos x="173" y="295"/>
                </a:cxn>
                <a:cxn ang="0">
                  <a:pos x="529" y="295"/>
                </a:cxn>
                <a:cxn ang="0">
                  <a:pos x="173" y="426"/>
                </a:cxn>
                <a:cxn ang="0">
                  <a:pos x="360" y="590"/>
                </a:cxn>
                <a:cxn ang="0">
                  <a:pos x="546" y="496"/>
                </a:cxn>
                <a:cxn ang="0">
                  <a:pos x="671" y="590"/>
                </a:cxn>
                <a:cxn ang="0">
                  <a:pos x="377" y="729"/>
                </a:cxn>
                <a:cxn ang="0">
                  <a:pos x="0" y="365"/>
                </a:cxn>
                <a:cxn ang="0">
                  <a:pos x="377" y="0"/>
                </a:cxn>
                <a:cxn ang="0">
                  <a:pos x="702" y="378"/>
                </a:cxn>
                <a:cxn ang="0">
                  <a:pos x="702" y="426"/>
                </a:cxn>
                <a:cxn ang="0">
                  <a:pos x="173" y="426"/>
                </a:cxn>
              </a:cxnLst>
              <a:rect l="0" t="0" r="r" b="b"/>
              <a:pathLst>
                <a:path w="702" h="729">
                  <a:moveTo>
                    <a:pt x="529" y="295"/>
                  </a:moveTo>
                  <a:cubicBezTo>
                    <a:pt x="527" y="194"/>
                    <a:pt x="461" y="131"/>
                    <a:pt x="352" y="131"/>
                  </a:cubicBezTo>
                  <a:cubicBezTo>
                    <a:pt x="250" y="131"/>
                    <a:pt x="186" y="196"/>
                    <a:pt x="173" y="295"/>
                  </a:cubicBezTo>
                  <a:lnTo>
                    <a:pt x="529" y="295"/>
                  </a:lnTo>
                  <a:close/>
                  <a:moveTo>
                    <a:pt x="173" y="426"/>
                  </a:moveTo>
                  <a:cubicBezTo>
                    <a:pt x="185" y="528"/>
                    <a:pt x="263" y="590"/>
                    <a:pt x="360" y="590"/>
                  </a:cubicBezTo>
                  <a:cubicBezTo>
                    <a:pt x="446" y="590"/>
                    <a:pt x="503" y="550"/>
                    <a:pt x="546" y="496"/>
                  </a:cubicBezTo>
                  <a:cubicBezTo>
                    <a:pt x="671" y="590"/>
                    <a:pt x="671" y="590"/>
                    <a:pt x="671" y="590"/>
                  </a:cubicBezTo>
                  <a:cubicBezTo>
                    <a:pt x="590" y="690"/>
                    <a:pt x="487" y="729"/>
                    <a:pt x="377" y="729"/>
                  </a:cubicBezTo>
                  <a:cubicBezTo>
                    <a:pt x="167" y="729"/>
                    <a:pt x="0" y="583"/>
                    <a:pt x="0" y="365"/>
                  </a:cubicBezTo>
                  <a:cubicBezTo>
                    <a:pt x="0" y="146"/>
                    <a:pt x="167" y="0"/>
                    <a:pt x="377" y="0"/>
                  </a:cubicBezTo>
                  <a:cubicBezTo>
                    <a:pt x="571" y="0"/>
                    <a:pt x="702" y="136"/>
                    <a:pt x="702" y="378"/>
                  </a:cubicBezTo>
                  <a:cubicBezTo>
                    <a:pt x="702" y="426"/>
                    <a:pt x="702" y="426"/>
                    <a:pt x="702" y="426"/>
                  </a:cubicBezTo>
                  <a:lnTo>
                    <a:pt x="173" y="4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" name="Freeform 10"/>
            <p:cNvSpPr>
              <a:spLocks noSelect="1"/>
            </p:cNvSpPr>
            <p:nvPr/>
          </p:nvSpPr>
          <p:spPr bwMode="auto">
            <a:xfrm>
              <a:off x="1265" y="377"/>
              <a:ext cx="62" cy="100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74" y="18"/>
                </a:cxn>
                <a:cxn ang="0">
                  <a:pos x="174" y="128"/>
                </a:cxn>
                <a:cxn ang="0">
                  <a:pos x="177" y="128"/>
                </a:cxn>
                <a:cxn ang="0">
                  <a:pos x="382" y="0"/>
                </a:cxn>
                <a:cxn ang="0">
                  <a:pos x="444" y="11"/>
                </a:cxn>
                <a:cxn ang="0">
                  <a:pos x="444" y="178"/>
                </a:cxn>
                <a:cxn ang="0">
                  <a:pos x="360" y="165"/>
                </a:cxn>
                <a:cxn ang="0">
                  <a:pos x="174" y="340"/>
                </a:cxn>
                <a:cxn ang="0">
                  <a:pos x="174" y="712"/>
                </a:cxn>
                <a:cxn ang="0">
                  <a:pos x="0" y="712"/>
                </a:cxn>
                <a:cxn ang="0">
                  <a:pos x="0" y="18"/>
                </a:cxn>
              </a:cxnLst>
              <a:rect l="0" t="0" r="r" b="b"/>
              <a:pathLst>
                <a:path w="444" h="712">
                  <a:moveTo>
                    <a:pt x="0" y="18"/>
                  </a:moveTo>
                  <a:cubicBezTo>
                    <a:pt x="174" y="18"/>
                    <a:pt x="174" y="18"/>
                    <a:pt x="174" y="18"/>
                  </a:cubicBezTo>
                  <a:cubicBezTo>
                    <a:pt x="174" y="128"/>
                    <a:pt x="174" y="128"/>
                    <a:pt x="174" y="128"/>
                  </a:cubicBezTo>
                  <a:cubicBezTo>
                    <a:pt x="177" y="128"/>
                    <a:pt x="177" y="128"/>
                    <a:pt x="177" y="128"/>
                  </a:cubicBezTo>
                  <a:cubicBezTo>
                    <a:pt x="214" y="48"/>
                    <a:pt x="291" y="0"/>
                    <a:pt x="382" y="0"/>
                  </a:cubicBezTo>
                  <a:cubicBezTo>
                    <a:pt x="404" y="0"/>
                    <a:pt x="424" y="5"/>
                    <a:pt x="444" y="11"/>
                  </a:cubicBezTo>
                  <a:cubicBezTo>
                    <a:pt x="444" y="178"/>
                    <a:pt x="444" y="178"/>
                    <a:pt x="444" y="178"/>
                  </a:cubicBezTo>
                  <a:cubicBezTo>
                    <a:pt x="415" y="171"/>
                    <a:pt x="388" y="165"/>
                    <a:pt x="360" y="165"/>
                  </a:cubicBezTo>
                  <a:cubicBezTo>
                    <a:pt x="197" y="165"/>
                    <a:pt x="174" y="303"/>
                    <a:pt x="174" y="340"/>
                  </a:cubicBezTo>
                  <a:cubicBezTo>
                    <a:pt x="174" y="712"/>
                    <a:pt x="174" y="712"/>
                    <a:pt x="174" y="712"/>
                  </a:cubicBezTo>
                  <a:cubicBezTo>
                    <a:pt x="0" y="712"/>
                    <a:pt x="0" y="712"/>
                    <a:pt x="0" y="712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" name="Freeform 11"/>
            <p:cNvSpPr>
              <a:spLocks noSelect="1" noEditPoints="1"/>
            </p:cNvSpPr>
            <p:nvPr/>
          </p:nvSpPr>
          <p:spPr bwMode="auto">
            <a:xfrm>
              <a:off x="1336" y="323"/>
              <a:ext cx="105" cy="157"/>
            </a:xfrm>
            <a:custGeom>
              <a:avLst/>
              <a:gdLst/>
              <a:ahLst/>
              <a:cxnLst>
                <a:cxn ang="0">
                  <a:pos x="377" y="954"/>
                </a:cxn>
                <a:cxn ang="0">
                  <a:pos x="581" y="746"/>
                </a:cxn>
                <a:cxn ang="0">
                  <a:pos x="377" y="538"/>
                </a:cxn>
                <a:cxn ang="0">
                  <a:pos x="173" y="746"/>
                </a:cxn>
                <a:cxn ang="0">
                  <a:pos x="377" y="954"/>
                </a:cxn>
                <a:cxn ang="0">
                  <a:pos x="584" y="989"/>
                </a:cxn>
                <a:cxn ang="0">
                  <a:pos x="581" y="989"/>
                </a:cxn>
                <a:cxn ang="0">
                  <a:pos x="342" y="1110"/>
                </a:cxn>
                <a:cxn ang="0">
                  <a:pos x="0" y="746"/>
                </a:cxn>
                <a:cxn ang="0">
                  <a:pos x="335" y="381"/>
                </a:cxn>
                <a:cxn ang="0">
                  <a:pos x="571" y="487"/>
                </a:cxn>
                <a:cxn ang="0">
                  <a:pos x="575" y="487"/>
                </a:cxn>
                <a:cxn ang="0">
                  <a:pos x="575" y="0"/>
                </a:cxn>
                <a:cxn ang="0">
                  <a:pos x="749" y="0"/>
                </a:cxn>
                <a:cxn ang="0">
                  <a:pos x="749" y="1093"/>
                </a:cxn>
                <a:cxn ang="0">
                  <a:pos x="584" y="1093"/>
                </a:cxn>
                <a:cxn ang="0">
                  <a:pos x="584" y="989"/>
                </a:cxn>
              </a:cxnLst>
              <a:rect l="0" t="0" r="r" b="b"/>
              <a:pathLst>
                <a:path w="749" h="1110">
                  <a:moveTo>
                    <a:pt x="377" y="954"/>
                  </a:moveTo>
                  <a:cubicBezTo>
                    <a:pt x="504" y="954"/>
                    <a:pt x="581" y="854"/>
                    <a:pt x="581" y="746"/>
                  </a:cubicBezTo>
                  <a:cubicBezTo>
                    <a:pt x="581" y="637"/>
                    <a:pt x="504" y="538"/>
                    <a:pt x="377" y="538"/>
                  </a:cubicBezTo>
                  <a:cubicBezTo>
                    <a:pt x="250" y="538"/>
                    <a:pt x="173" y="637"/>
                    <a:pt x="173" y="746"/>
                  </a:cubicBezTo>
                  <a:cubicBezTo>
                    <a:pt x="173" y="854"/>
                    <a:pt x="250" y="954"/>
                    <a:pt x="377" y="954"/>
                  </a:cubicBezTo>
                  <a:close/>
                  <a:moveTo>
                    <a:pt x="584" y="989"/>
                  </a:moveTo>
                  <a:cubicBezTo>
                    <a:pt x="581" y="989"/>
                    <a:pt x="581" y="989"/>
                    <a:pt x="581" y="989"/>
                  </a:cubicBezTo>
                  <a:cubicBezTo>
                    <a:pt x="530" y="1073"/>
                    <a:pt x="439" y="1110"/>
                    <a:pt x="342" y="1110"/>
                  </a:cubicBezTo>
                  <a:cubicBezTo>
                    <a:pt x="128" y="1110"/>
                    <a:pt x="0" y="951"/>
                    <a:pt x="0" y="746"/>
                  </a:cubicBezTo>
                  <a:cubicBezTo>
                    <a:pt x="0" y="540"/>
                    <a:pt x="137" y="381"/>
                    <a:pt x="335" y="381"/>
                  </a:cubicBezTo>
                  <a:cubicBezTo>
                    <a:pt x="465" y="381"/>
                    <a:pt x="535" y="442"/>
                    <a:pt x="571" y="487"/>
                  </a:cubicBezTo>
                  <a:cubicBezTo>
                    <a:pt x="575" y="487"/>
                    <a:pt x="575" y="487"/>
                    <a:pt x="575" y="487"/>
                  </a:cubicBezTo>
                  <a:cubicBezTo>
                    <a:pt x="575" y="0"/>
                    <a:pt x="575" y="0"/>
                    <a:pt x="575" y="0"/>
                  </a:cubicBezTo>
                  <a:cubicBezTo>
                    <a:pt x="749" y="0"/>
                    <a:pt x="749" y="0"/>
                    <a:pt x="749" y="0"/>
                  </a:cubicBezTo>
                  <a:cubicBezTo>
                    <a:pt x="749" y="1093"/>
                    <a:pt x="749" y="1093"/>
                    <a:pt x="749" y="1093"/>
                  </a:cubicBezTo>
                  <a:cubicBezTo>
                    <a:pt x="584" y="1093"/>
                    <a:pt x="584" y="1093"/>
                    <a:pt x="584" y="1093"/>
                  </a:cubicBezTo>
                  <a:lnTo>
                    <a:pt x="584" y="98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" name="Freeform 12"/>
            <p:cNvSpPr>
              <a:spLocks noSelect="1" noEditPoints="1"/>
            </p:cNvSpPr>
            <p:nvPr/>
          </p:nvSpPr>
          <p:spPr bwMode="auto">
            <a:xfrm>
              <a:off x="1462" y="377"/>
              <a:ext cx="90" cy="103"/>
            </a:xfrm>
            <a:custGeom>
              <a:avLst/>
              <a:gdLst/>
              <a:ahLst/>
              <a:cxnLst>
                <a:cxn ang="0">
                  <a:pos x="470" y="401"/>
                </a:cxn>
                <a:cxn ang="0">
                  <a:pos x="434" y="401"/>
                </a:cxn>
                <a:cxn ang="0">
                  <a:pos x="173" y="508"/>
                </a:cxn>
                <a:cxn ang="0">
                  <a:pos x="295" y="599"/>
                </a:cxn>
                <a:cxn ang="0">
                  <a:pos x="470" y="440"/>
                </a:cxn>
                <a:cxn ang="0">
                  <a:pos x="470" y="401"/>
                </a:cxn>
                <a:cxn ang="0">
                  <a:pos x="480" y="616"/>
                </a:cxn>
                <a:cxn ang="0">
                  <a:pos x="476" y="616"/>
                </a:cxn>
                <a:cxn ang="0">
                  <a:pos x="253" y="729"/>
                </a:cxn>
                <a:cxn ang="0">
                  <a:pos x="0" y="521"/>
                </a:cxn>
                <a:cxn ang="0">
                  <a:pos x="437" y="279"/>
                </a:cxn>
                <a:cxn ang="0">
                  <a:pos x="480" y="279"/>
                </a:cxn>
                <a:cxn ang="0">
                  <a:pos x="480" y="261"/>
                </a:cxn>
                <a:cxn ang="0">
                  <a:pos x="321" y="131"/>
                </a:cxn>
                <a:cxn ang="0">
                  <a:pos x="136" y="203"/>
                </a:cxn>
                <a:cxn ang="0">
                  <a:pos x="45" y="112"/>
                </a:cxn>
                <a:cxn ang="0">
                  <a:pos x="340" y="0"/>
                </a:cxn>
                <a:cxn ang="0">
                  <a:pos x="636" y="313"/>
                </a:cxn>
                <a:cxn ang="0">
                  <a:pos x="636" y="712"/>
                </a:cxn>
                <a:cxn ang="0">
                  <a:pos x="480" y="712"/>
                </a:cxn>
                <a:cxn ang="0">
                  <a:pos x="480" y="616"/>
                </a:cxn>
              </a:cxnLst>
              <a:rect l="0" t="0" r="r" b="b"/>
              <a:pathLst>
                <a:path w="636" h="729">
                  <a:moveTo>
                    <a:pt x="470" y="401"/>
                  </a:moveTo>
                  <a:cubicBezTo>
                    <a:pt x="434" y="401"/>
                    <a:pt x="434" y="401"/>
                    <a:pt x="434" y="401"/>
                  </a:cubicBezTo>
                  <a:cubicBezTo>
                    <a:pt x="338" y="401"/>
                    <a:pt x="173" y="408"/>
                    <a:pt x="173" y="508"/>
                  </a:cubicBezTo>
                  <a:cubicBezTo>
                    <a:pt x="173" y="572"/>
                    <a:pt x="238" y="599"/>
                    <a:pt x="295" y="599"/>
                  </a:cubicBezTo>
                  <a:cubicBezTo>
                    <a:pt x="413" y="599"/>
                    <a:pt x="470" y="537"/>
                    <a:pt x="470" y="440"/>
                  </a:cubicBezTo>
                  <a:lnTo>
                    <a:pt x="470" y="401"/>
                  </a:lnTo>
                  <a:close/>
                  <a:moveTo>
                    <a:pt x="480" y="616"/>
                  </a:moveTo>
                  <a:cubicBezTo>
                    <a:pt x="476" y="616"/>
                    <a:pt x="476" y="616"/>
                    <a:pt x="476" y="616"/>
                  </a:cubicBezTo>
                  <a:cubicBezTo>
                    <a:pt x="426" y="694"/>
                    <a:pt x="345" y="729"/>
                    <a:pt x="253" y="729"/>
                  </a:cubicBezTo>
                  <a:cubicBezTo>
                    <a:pt x="124" y="729"/>
                    <a:pt x="0" y="658"/>
                    <a:pt x="0" y="521"/>
                  </a:cubicBezTo>
                  <a:cubicBezTo>
                    <a:pt x="0" y="295"/>
                    <a:pt x="263" y="279"/>
                    <a:pt x="437" y="279"/>
                  </a:cubicBezTo>
                  <a:cubicBezTo>
                    <a:pt x="480" y="279"/>
                    <a:pt x="480" y="279"/>
                    <a:pt x="480" y="279"/>
                  </a:cubicBezTo>
                  <a:cubicBezTo>
                    <a:pt x="480" y="261"/>
                    <a:pt x="480" y="261"/>
                    <a:pt x="480" y="261"/>
                  </a:cubicBezTo>
                  <a:cubicBezTo>
                    <a:pt x="480" y="175"/>
                    <a:pt x="413" y="131"/>
                    <a:pt x="321" y="131"/>
                  </a:cubicBezTo>
                  <a:cubicBezTo>
                    <a:pt x="249" y="131"/>
                    <a:pt x="182" y="159"/>
                    <a:pt x="136" y="203"/>
                  </a:cubicBezTo>
                  <a:cubicBezTo>
                    <a:pt x="45" y="112"/>
                    <a:pt x="45" y="112"/>
                    <a:pt x="45" y="112"/>
                  </a:cubicBezTo>
                  <a:cubicBezTo>
                    <a:pt x="121" y="34"/>
                    <a:pt x="230" y="0"/>
                    <a:pt x="340" y="0"/>
                  </a:cubicBezTo>
                  <a:cubicBezTo>
                    <a:pt x="636" y="0"/>
                    <a:pt x="636" y="214"/>
                    <a:pt x="636" y="313"/>
                  </a:cubicBezTo>
                  <a:cubicBezTo>
                    <a:pt x="636" y="712"/>
                    <a:pt x="636" y="712"/>
                    <a:pt x="636" y="712"/>
                  </a:cubicBezTo>
                  <a:cubicBezTo>
                    <a:pt x="480" y="712"/>
                    <a:pt x="480" y="712"/>
                    <a:pt x="480" y="712"/>
                  </a:cubicBezTo>
                  <a:lnTo>
                    <a:pt x="480" y="6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" name="Freeform 13"/>
            <p:cNvSpPr>
              <a:spLocks noSelect="1"/>
            </p:cNvSpPr>
            <p:nvPr/>
          </p:nvSpPr>
          <p:spPr bwMode="auto">
            <a:xfrm>
              <a:off x="1577" y="377"/>
              <a:ext cx="151" cy="100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65" y="18"/>
                </a:cxn>
                <a:cxn ang="0">
                  <a:pos x="165" y="126"/>
                </a:cxn>
                <a:cxn ang="0">
                  <a:pos x="168" y="126"/>
                </a:cxn>
                <a:cxn ang="0">
                  <a:pos x="381" y="0"/>
                </a:cxn>
                <a:cxn ang="0">
                  <a:pos x="598" y="129"/>
                </a:cxn>
                <a:cxn ang="0">
                  <a:pos x="826" y="0"/>
                </a:cxn>
                <a:cxn ang="0">
                  <a:pos x="1076" y="298"/>
                </a:cxn>
                <a:cxn ang="0">
                  <a:pos x="1076" y="712"/>
                </a:cxn>
                <a:cxn ang="0">
                  <a:pos x="903" y="712"/>
                </a:cxn>
                <a:cxn ang="0">
                  <a:pos x="903" y="318"/>
                </a:cxn>
                <a:cxn ang="0">
                  <a:pos x="774" y="157"/>
                </a:cxn>
                <a:cxn ang="0">
                  <a:pos x="625" y="336"/>
                </a:cxn>
                <a:cxn ang="0">
                  <a:pos x="625" y="712"/>
                </a:cxn>
                <a:cxn ang="0">
                  <a:pos x="452" y="712"/>
                </a:cxn>
                <a:cxn ang="0">
                  <a:pos x="452" y="298"/>
                </a:cxn>
                <a:cxn ang="0">
                  <a:pos x="333" y="157"/>
                </a:cxn>
                <a:cxn ang="0">
                  <a:pos x="174" y="333"/>
                </a:cxn>
                <a:cxn ang="0">
                  <a:pos x="174" y="712"/>
                </a:cxn>
                <a:cxn ang="0">
                  <a:pos x="0" y="712"/>
                </a:cxn>
                <a:cxn ang="0">
                  <a:pos x="0" y="18"/>
                </a:cxn>
              </a:cxnLst>
              <a:rect l="0" t="0" r="r" b="b"/>
              <a:pathLst>
                <a:path w="1076" h="712">
                  <a:moveTo>
                    <a:pt x="0" y="18"/>
                  </a:moveTo>
                  <a:cubicBezTo>
                    <a:pt x="165" y="18"/>
                    <a:pt x="165" y="18"/>
                    <a:pt x="165" y="18"/>
                  </a:cubicBezTo>
                  <a:cubicBezTo>
                    <a:pt x="165" y="126"/>
                    <a:pt x="165" y="126"/>
                    <a:pt x="165" y="126"/>
                  </a:cubicBezTo>
                  <a:cubicBezTo>
                    <a:pt x="168" y="126"/>
                    <a:pt x="168" y="126"/>
                    <a:pt x="168" y="126"/>
                  </a:cubicBezTo>
                  <a:cubicBezTo>
                    <a:pt x="199" y="61"/>
                    <a:pt x="265" y="0"/>
                    <a:pt x="381" y="0"/>
                  </a:cubicBezTo>
                  <a:cubicBezTo>
                    <a:pt x="488" y="0"/>
                    <a:pt x="561" y="42"/>
                    <a:pt x="598" y="129"/>
                  </a:cubicBezTo>
                  <a:cubicBezTo>
                    <a:pt x="648" y="41"/>
                    <a:pt x="722" y="0"/>
                    <a:pt x="826" y="0"/>
                  </a:cubicBezTo>
                  <a:cubicBezTo>
                    <a:pt x="1011" y="0"/>
                    <a:pt x="1076" y="132"/>
                    <a:pt x="1076" y="298"/>
                  </a:cubicBezTo>
                  <a:cubicBezTo>
                    <a:pt x="1076" y="712"/>
                    <a:pt x="1076" y="712"/>
                    <a:pt x="1076" y="712"/>
                  </a:cubicBezTo>
                  <a:cubicBezTo>
                    <a:pt x="903" y="712"/>
                    <a:pt x="903" y="712"/>
                    <a:pt x="903" y="712"/>
                  </a:cubicBezTo>
                  <a:cubicBezTo>
                    <a:pt x="903" y="318"/>
                    <a:pt x="903" y="318"/>
                    <a:pt x="903" y="318"/>
                  </a:cubicBezTo>
                  <a:cubicBezTo>
                    <a:pt x="903" y="232"/>
                    <a:pt x="877" y="157"/>
                    <a:pt x="774" y="157"/>
                  </a:cubicBezTo>
                  <a:cubicBezTo>
                    <a:pt x="666" y="157"/>
                    <a:pt x="625" y="246"/>
                    <a:pt x="625" y="336"/>
                  </a:cubicBezTo>
                  <a:cubicBezTo>
                    <a:pt x="625" y="712"/>
                    <a:pt x="625" y="712"/>
                    <a:pt x="625" y="712"/>
                  </a:cubicBezTo>
                  <a:cubicBezTo>
                    <a:pt x="452" y="712"/>
                    <a:pt x="452" y="712"/>
                    <a:pt x="452" y="712"/>
                  </a:cubicBezTo>
                  <a:cubicBezTo>
                    <a:pt x="452" y="298"/>
                    <a:pt x="452" y="298"/>
                    <a:pt x="452" y="298"/>
                  </a:cubicBezTo>
                  <a:cubicBezTo>
                    <a:pt x="452" y="213"/>
                    <a:pt x="417" y="157"/>
                    <a:pt x="333" y="157"/>
                  </a:cubicBezTo>
                  <a:cubicBezTo>
                    <a:pt x="219" y="157"/>
                    <a:pt x="174" y="240"/>
                    <a:pt x="174" y="333"/>
                  </a:cubicBezTo>
                  <a:cubicBezTo>
                    <a:pt x="174" y="712"/>
                    <a:pt x="174" y="712"/>
                    <a:pt x="174" y="712"/>
                  </a:cubicBezTo>
                  <a:cubicBezTo>
                    <a:pt x="0" y="712"/>
                    <a:pt x="0" y="712"/>
                    <a:pt x="0" y="712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" name="Freeform 14"/>
            <p:cNvSpPr>
              <a:spLocks noSelect="1"/>
            </p:cNvSpPr>
            <p:nvPr/>
          </p:nvSpPr>
          <p:spPr bwMode="auto">
            <a:xfrm>
              <a:off x="650" y="115"/>
              <a:ext cx="135" cy="152"/>
            </a:xfrm>
            <a:custGeom>
              <a:avLst/>
              <a:gdLst/>
              <a:ahLst/>
              <a:cxnLst>
                <a:cxn ang="0">
                  <a:pos x="964" y="975"/>
                </a:cxn>
                <a:cxn ang="0">
                  <a:pos x="541" y="1076"/>
                </a:cxn>
                <a:cxn ang="0">
                  <a:pos x="0" y="543"/>
                </a:cxn>
                <a:cxn ang="0">
                  <a:pos x="541" y="0"/>
                </a:cxn>
                <a:cxn ang="0">
                  <a:pos x="944" y="129"/>
                </a:cxn>
                <a:cxn ang="0">
                  <a:pos x="810" y="265"/>
                </a:cxn>
                <a:cxn ang="0">
                  <a:pos x="542" y="165"/>
                </a:cxn>
                <a:cxn ang="0">
                  <a:pos x="191" y="531"/>
                </a:cxn>
                <a:cxn ang="0">
                  <a:pos x="542" y="911"/>
                </a:cxn>
                <a:cxn ang="0">
                  <a:pos x="782" y="858"/>
                </a:cxn>
                <a:cxn ang="0">
                  <a:pos x="782" y="616"/>
                </a:cxn>
                <a:cxn ang="0">
                  <a:pos x="573" y="616"/>
                </a:cxn>
                <a:cxn ang="0">
                  <a:pos x="573" y="452"/>
                </a:cxn>
                <a:cxn ang="0">
                  <a:pos x="964" y="452"/>
                </a:cxn>
                <a:cxn ang="0">
                  <a:pos x="964" y="975"/>
                </a:cxn>
              </a:cxnLst>
              <a:rect l="0" t="0" r="r" b="b"/>
              <a:pathLst>
                <a:path w="964" h="1076">
                  <a:moveTo>
                    <a:pt x="964" y="975"/>
                  </a:moveTo>
                  <a:cubicBezTo>
                    <a:pt x="840" y="1042"/>
                    <a:pt x="698" y="1076"/>
                    <a:pt x="541" y="1076"/>
                  </a:cubicBezTo>
                  <a:cubicBezTo>
                    <a:pt x="225" y="1076"/>
                    <a:pt x="0" y="862"/>
                    <a:pt x="0" y="543"/>
                  </a:cubicBezTo>
                  <a:cubicBezTo>
                    <a:pt x="0" y="214"/>
                    <a:pt x="225" y="0"/>
                    <a:pt x="541" y="0"/>
                  </a:cubicBezTo>
                  <a:cubicBezTo>
                    <a:pt x="697" y="0"/>
                    <a:pt x="837" y="34"/>
                    <a:pt x="944" y="129"/>
                  </a:cubicBezTo>
                  <a:cubicBezTo>
                    <a:pt x="810" y="265"/>
                    <a:pt x="810" y="265"/>
                    <a:pt x="810" y="265"/>
                  </a:cubicBezTo>
                  <a:cubicBezTo>
                    <a:pt x="745" y="201"/>
                    <a:pt x="645" y="165"/>
                    <a:pt x="542" y="165"/>
                  </a:cubicBezTo>
                  <a:cubicBezTo>
                    <a:pt x="331" y="165"/>
                    <a:pt x="191" y="327"/>
                    <a:pt x="191" y="531"/>
                  </a:cubicBezTo>
                  <a:cubicBezTo>
                    <a:pt x="191" y="749"/>
                    <a:pt x="331" y="911"/>
                    <a:pt x="542" y="911"/>
                  </a:cubicBezTo>
                  <a:cubicBezTo>
                    <a:pt x="635" y="911"/>
                    <a:pt x="719" y="894"/>
                    <a:pt x="782" y="858"/>
                  </a:cubicBezTo>
                  <a:cubicBezTo>
                    <a:pt x="782" y="616"/>
                    <a:pt x="782" y="616"/>
                    <a:pt x="782" y="616"/>
                  </a:cubicBezTo>
                  <a:cubicBezTo>
                    <a:pt x="573" y="616"/>
                    <a:pt x="573" y="616"/>
                    <a:pt x="573" y="616"/>
                  </a:cubicBezTo>
                  <a:cubicBezTo>
                    <a:pt x="573" y="452"/>
                    <a:pt x="573" y="452"/>
                    <a:pt x="573" y="452"/>
                  </a:cubicBezTo>
                  <a:cubicBezTo>
                    <a:pt x="964" y="452"/>
                    <a:pt x="964" y="452"/>
                    <a:pt x="964" y="452"/>
                  </a:cubicBezTo>
                  <a:lnTo>
                    <a:pt x="964" y="975"/>
                  </a:lnTo>
                  <a:close/>
                </a:path>
              </a:pathLst>
            </a:custGeom>
            <a:solidFill>
              <a:srgbClr val="2222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" name="Freeform 15"/>
            <p:cNvSpPr>
              <a:spLocks noSelect="1" noEditPoints="1"/>
            </p:cNvSpPr>
            <p:nvPr/>
          </p:nvSpPr>
          <p:spPr bwMode="auto">
            <a:xfrm>
              <a:off x="972" y="119"/>
              <a:ext cx="130" cy="144"/>
            </a:xfrm>
            <a:custGeom>
              <a:avLst/>
              <a:gdLst/>
              <a:ahLst/>
              <a:cxnLst>
                <a:cxn ang="0">
                  <a:pos x="318" y="859"/>
                </a:cxn>
                <a:cxn ang="0">
                  <a:pos x="733" y="512"/>
                </a:cxn>
                <a:cxn ang="0">
                  <a:pos x="348" y="165"/>
                </a:cxn>
                <a:cxn ang="0">
                  <a:pos x="182" y="165"/>
                </a:cxn>
                <a:cxn ang="0">
                  <a:pos x="182" y="859"/>
                </a:cxn>
                <a:cxn ang="0">
                  <a:pos x="318" y="859"/>
                </a:cxn>
                <a:cxn ang="0">
                  <a:pos x="0" y="0"/>
                </a:cxn>
                <a:cxn ang="0">
                  <a:pos x="403" y="0"/>
                </a:cxn>
                <a:cxn ang="0">
                  <a:pos x="924" y="512"/>
                </a:cxn>
                <a:cxn ang="0">
                  <a:pos x="381" y="1024"/>
                </a:cxn>
                <a:cxn ang="0">
                  <a:pos x="0" y="1024"/>
                </a:cxn>
                <a:cxn ang="0">
                  <a:pos x="0" y="0"/>
                </a:cxn>
              </a:cxnLst>
              <a:rect l="0" t="0" r="r" b="b"/>
              <a:pathLst>
                <a:path w="924" h="1024">
                  <a:moveTo>
                    <a:pt x="318" y="859"/>
                  </a:moveTo>
                  <a:cubicBezTo>
                    <a:pt x="546" y="859"/>
                    <a:pt x="733" y="761"/>
                    <a:pt x="733" y="512"/>
                  </a:cubicBezTo>
                  <a:cubicBezTo>
                    <a:pt x="733" y="264"/>
                    <a:pt x="571" y="165"/>
                    <a:pt x="348" y="165"/>
                  </a:cubicBezTo>
                  <a:cubicBezTo>
                    <a:pt x="182" y="165"/>
                    <a:pt x="182" y="165"/>
                    <a:pt x="182" y="165"/>
                  </a:cubicBezTo>
                  <a:cubicBezTo>
                    <a:pt x="182" y="859"/>
                    <a:pt x="182" y="859"/>
                    <a:pt x="182" y="859"/>
                  </a:cubicBezTo>
                  <a:lnTo>
                    <a:pt x="318" y="859"/>
                  </a:lnTo>
                  <a:close/>
                  <a:moveTo>
                    <a:pt x="0" y="0"/>
                  </a:moveTo>
                  <a:cubicBezTo>
                    <a:pt x="403" y="0"/>
                    <a:pt x="403" y="0"/>
                    <a:pt x="403" y="0"/>
                  </a:cubicBezTo>
                  <a:cubicBezTo>
                    <a:pt x="672" y="0"/>
                    <a:pt x="924" y="165"/>
                    <a:pt x="924" y="512"/>
                  </a:cubicBezTo>
                  <a:cubicBezTo>
                    <a:pt x="924" y="862"/>
                    <a:pt x="627" y="1024"/>
                    <a:pt x="381" y="1024"/>
                  </a:cubicBezTo>
                  <a:cubicBezTo>
                    <a:pt x="0" y="1024"/>
                    <a:pt x="0" y="1024"/>
                    <a:pt x="0" y="102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222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" name="Freeform 16"/>
            <p:cNvSpPr>
              <a:spLocks noSelect="1"/>
            </p:cNvSpPr>
            <p:nvPr/>
          </p:nvSpPr>
          <p:spPr bwMode="auto">
            <a:xfrm>
              <a:off x="808" y="115"/>
              <a:ext cx="136" cy="152"/>
            </a:xfrm>
            <a:custGeom>
              <a:avLst/>
              <a:gdLst/>
              <a:ahLst/>
              <a:cxnLst>
                <a:cxn ang="0">
                  <a:pos x="965" y="975"/>
                </a:cxn>
                <a:cxn ang="0">
                  <a:pos x="541" y="1076"/>
                </a:cxn>
                <a:cxn ang="0">
                  <a:pos x="0" y="543"/>
                </a:cxn>
                <a:cxn ang="0">
                  <a:pos x="541" y="0"/>
                </a:cxn>
                <a:cxn ang="0">
                  <a:pos x="944" y="129"/>
                </a:cxn>
                <a:cxn ang="0">
                  <a:pos x="810" y="265"/>
                </a:cxn>
                <a:cxn ang="0">
                  <a:pos x="542" y="165"/>
                </a:cxn>
                <a:cxn ang="0">
                  <a:pos x="191" y="531"/>
                </a:cxn>
                <a:cxn ang="0">
                  <a:pos x="542" y="911"/>
                </a:cxn>
                <a:cxn ang="0">
                  <a:pos x="782" y="858"/>
                </a:cxn>
                <a:cxn ang="0">
                  <a:pos x="782" y="616"/>
                </a:cxn>
                <a:cxn ang="0">
                  <a:pos x="573" y="616"/>
                </a:cxn>
                <a:cxn ang="0">
                  <a:pos x="573" y="452"/>
                </a:cxn>
                <a:cxn ang="0">
                  <a:pos x="965" y="452"/>
                </a:cxn>
                <a:cxn ang="0">
                  <a:pos x="965" y="975"/>
                </a:cxn>
              </a:cxnLst>
              <a:rect l="0" t="0" r="r" b="b"/>
              <a:pathLst>
                <a:path w="965" h="1076">
                  <a:moveTo>
                    <a:pt x="965" y="975"/>
                  </a:moveTo>
                  <a:cubicBezTo>
                    <a:pt x="840" y="1042"/>
                    <a:pt x="699" y="1076"/>
                    <a:pt x="541" y="1076"/>
                  </a:cubicBezTo>
                  <a:cubicBezTo>
                    <a:pt x="226" y="1076"/>
                    <a:pt x="0" y="862"/>
                    <a:pt x="0" y="543"/>
                  </a:cubicBezTo>
                  <a:cubicBezTo>
                    <a:pt x="0" y="214"/>
                    <a:pt x="226" y="0"/>
                    <a:pt x="541" y="0"/>
                  </a:cubicBezTo>
                  <a:cubicBezTo>
                    <a:pt x="697" y="0"/>
                    <a:pt x="837" y="34"/>
                    <a:pt x="944" y="129"/>
                  </a:cubicBezTo>
                  <a:cubicBezTo>
                    <a:pt x="810" y="265"/>
                    <a:pt x="810" y="265"/>
                    <a:pt x="810" y="265"/>
                  </a:cubicBezTo>
                  <a:cubicBezTo>
                    <a:pt x="745" y="201"/>
                    <a:pt x="645" y="165"/>
                    <a:pt x="542" y="165"/>
                  </a:cubicBezTo>
                  <a:cubicBezTo>
                    <a:pt x="331" y="165"/>
                    <a:pt x="191" y="327"/>
                    <a:pt x="191" y="531"/>
                  </a:cubicBezTo>
                  <a:cubicBezTo>
                    <a:pt x="191" y="749"/>
                    <a:pt x="331" y="911"/>
                    <a:pt x="542" y="911"/>
                  </a:cubicBezTo>
                  <a:cubicBezTo>
                    <a:pt x="635" y="911"/>
                    <a:pt x="719" y="894"/>
                    <a:pt x="782" y="858"/>
                  </a:cubicBezTo>
                  <a:cubicBezTo>
                    <a:pt x="782" y="616"/>
                    <a:pt x="782" y="616"/>
                    <a:pt x="782" y="616"/>
                  </a:cubicBezTo>
                  <a:cubicBezTo>
                    <a:pt x="573" y="616"/>
                    <a:pt x="573" y="616"/>
                    <a:pt x="573" y="616"/>
                  </a:cubicBezTo>
                  <a:cubicBezTo>
                    <a:pt x="573" y="452"/>
                    <a:pt x="573" y="452"/>
                    <a:pt x="573" y="452"/>
                  </a:cubicBezTo>
                  <a:cubicBezTo>
                    <a:pt x="965" y="452"/>
                    <a:pt x="965" y="452"/>
                    <a:pt x="965" y="452"/>
                  </a:cubicBezTo>
                  <a:lnTo>
                    <a:pt x="965" y="975"/>
                  </a:lnTo>
                  <a:close/>
                </a:path>
              </a:pathLst>
            </a:custGeom>
            <a:solidFill>
              <a:srgbClr val="2222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(klein) links, tekst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337934" y="2053441"/>
            <a:ext cx="4428000" cy="4608000"/>
          </a:xfrm>
        </p:spPr>
        <p:txBody>
          <a:bodyPr/>
          <a:lstStyle/>
          <a:p>
            <a:pPr lvl="0"/>
            <a:r>
              <a:rPr lang="nl-NL" noProof="1" smtClean="0"/>
              <a:t>Klik om de modelstijlen te bewerken</a:t>
            </a:r>
          </a:p>
          <a:p>
            <a:pPr lvl="1"/>
            <a:r>
              <a:rPr lang="nl-NL" noProof="1" smtClean="0"/>
              <a:t>Tweede niveau</a:t>
            </a:r>
          </a:p>
          <a:p>
            <a:pPr lvl="2"/>
            <a:r>
              <a:rPr lang="nl-NL" noProof="1" smtClean="0"/>
              <a:t>Derde niveau</a:t>
            </a:r>
          </a:p>
          <a:p>
            <a:pPr lvl="3"/>
            <a:r>
              <a:rPr lang="nl-NL" noProof="1" smtClean="0"/>
              <a:t>Vierde niveau</a:t>
            </a:r>
          </a:p>
          <a:p>
            <a:pPr lvl="4"/>
            <a:r>
              <a:rPr lang="nl-NL" noProof="1" smtClean="0"/>
              <a:t>Vijfde niveau</a:t>
            </a:r>
            <a:endParaRPr lang="nl-NL" noProof="1"/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0" hasCustomPrompt="1"/>
          </p:nvPr>
        </p:nvSpPr>
        <p:spPr>
          <a:xfrm>
            <a:off x="820800" y="2124000"/>
            <a:ext cx="3268800" cy="4248000"/>
          </a:xfrm>
        </p:spPr>
        <p:txBody>
          <a:bodyPr/>
          <a:lstStyle>
            <a:lvl1pPr marL="0" indent="0">
              <a:buNone/>
              <a:defRPr b="0" baseline="0"/>
            </a:lvl1pPr>
          </a:lstStyle>
          <a:p>
            <a:r>
              <a:rPr lang="nl-NL" dirty="0" smtClean="0"/>
              <a:t>Afbeelding formaat: 367 x 476 pixels.</a:t>
            </a:r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(breed) links, tekst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689901" y="2053441"/>
            <a:ext cx="2052000" cy="4176000"/>
          </a:xfrm>
        </p:spPr>
        <p:txBody>
          <a:bodyPr/>
          <a:lstStyle/>
          <a:p>
            <a:pPr lvl="0"/>
            <a:r>
              <a:rPr lang="nl-NL" noProof="1" smtClean="0"/>
              <a:t>Klik om de modelstijlen te bewerken</a:t>
            </a:r>
          </a:p>
          <a:p>
            <a:pPr lvl="1"/>
            <a:r>
              <a:rPr lang="nl-NL" noProof="1" smtClean="0"/>
              <a:t>Tweede niveau</a:t>
            </a:r>
          </a:p>
          <a:p>
            <a:pPr lvl="2"/>
            <a:r>
              <a:rPr lang="nl-NL" noProof="1" smtClean="0"/>
              <a:t>Derde niveau</a:t>
            </a:r>
          </a:p>
          <a:p>
            <a:pPr lvl="3"/>
            <a:r>
              <a:rPr lang="nl-NL" noProof="1" smtClean="0"/>
              <a:t>Vierde niveau</a:t>
            </a:r>
          </a:p>
          <a:p>
            <a:pPr lvl="4"/>
            <a:r>
              <a:rPr lang="nl-NL" noProof="1" smtClean="0"/>
              <a:t>Vijfde niveau</a:t>
            </a:r>
            <a:endParaRPr lang="nl-NL" noProof="1"/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0" hasCustomPrompt="1"/>
          </p:nvPr>
        </p:nvSpPr>
        <p:spPr>
          <a:xfrm>
            <a:off x="766800" y="2124000"/>
            <a:ext cx="5720400" cy="3812400"/>
          </a:xfrm>
        </p:spPr>
        <p:txBody>
          <a:bodyPr/>
          <a:lstStyle>
            <a:lvl1pPr marL="0" indent="0">
              <a:buNone/>
              <a:defRPr b="0" baseline="0"/>
            </a:lvl1pPr>
          </a:lstStyle>
          <a:p>
            <a:r>
              <a:rPr lang="nl-NL" dirty="0" smtClean="0"/>
              <a:t>Afbeelding formaat: 641 x 427 pixels.</a:t>
            </a:r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(hoog) links, tekst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40767" y="2053441"/>
            <a:ext cx="2753742" cy="4608000"/>
          </a:xfrm>
        </p:spPr>
        <p:txBody>
          <a:bodyPr/>
          <a:lstStyle/>
          <a:p>
            <a:pPr lvl="0"/>
            <a:r>
              <a:rPr lang="nl-NL" noProof="1" smtClean="0"/>
              <a:t>Klik om de modelstijlen te bewerken</a:t>
            </a:r>
          </a:p>
          <a:p>
            <a:pPr lvl="1"/>
            <a:r>
              <a:rPr lang="nl-NL" noProof="1" smtClean="0"/>
              <a:t>Tweede niveau</a:t>
            </a:r>
          </a:p>
          <a:p>
            <a:pPr lvl="2"/>
            <a:r>
              <a:rPr lang="nl-NL" noProof="1" smtClean="0"/>
              <a:t>Derde niveau</a:t>
            </a:r>
          </a:p>
          <a:p>
            <a:pPr lvl="3"/>
            <a:r>
              <a:rPr lang="nl-NL" noProof="1" smtClean="0"/>
              <a:t>Vierde niveau</a:t>
            </a:r>
          </a:p>
          <a:p>
            <a:pPr lvl="4"/>
            <a:r>
              <a:rPr lang="nl-NL" noProof="1" smtClean="0"/>
              <a:t>Vijfde niveau</a:t>
            </a:r>
            <a:endParaRPr lang="nl-NL" noProof="1"/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0" hasCustomPrompt="1"/>
          </p:nvPr>
        </p:nvSpPr>
        <p:spPr>
          <a:xfrm>
            <a:off x="792000" y="0"/>
            <a:ext cx="4950000" cy="6858000"/>
          </a:xfrm>
        </p:spPr>
        <p:txBody>
          <a:bodyPr/>
          <a:lstStyle>
            <a:lvl1pPr marL="0" indent="0">
              <a:buNone/>
              <a:defRPr b="0" baseline="0"/>
            </a:lvl1pPr>
          </a:lstStyle>
          <a:p>
            <a:r>
              <a:rPr lang="nl-NL" dirty="0" smtClean="0"/>
              <a:t>Afbeelding formaat: 367 x 476 pixels.</a:t>
            </a:r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2 k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inhoud 8"/>
          <p:cNvSpPr>
            <a:spLocks noGrp="1"/>
          </p:cNvSpPr>
          <p:nvPr>
            <p:ph sz="quarter" idx="13"/>
          </p:nvPr>
        </p:nvSpPr>
        <p:spPr>
          <a:xfrm>
            <a:off x="4705971" y="3366000"/>
            <a:ext cx="3672000" cy="2786400"/>
          </a:xfrm>
        </p:spPr>
        <p:txBody>
          <a:bodyPr/>
          <a:lstStyle/>
          <a:p>
            <a:pPr lvl="0"/>
            <a:r>
              <a:rPr lang="nl-NL" noProof="1" smtClean="0"/>
              <a:t>Klik om de modelstijlen te bewerken</a:t>
            </a:r>
          </a:p>
          <a:p>
            <a:pPr lvl="1"/>
            <a:r>
              <a:rPr lang="nl-NL" noProof="1" smtClean="0"/>
              <a:t>Tweede niveau</a:t>
            </a:r>
          </a:p>
          <a:p>
            <a:pPr lvl="2"/>
            <a:r>
              <a:rPr lang="nl-NL" noProof="1" smtClean="0"/>
              <a:t>Derde niveau</a:t>
            </a:r>
          </a:p>
          <a:p>
            <a:pPr lvl="3"/>
            <a:r>
              <a:rPr lang="nl-NL" noProof="1" smtClean="0"/>
              <a:t>Vierde niveau</a:t>
            </a:r>
          </a:p>
          <a:p>
            <a:pPr lvl="4"/>
            <a:r>
              <a:rPr lang="nl-NL" noProof="1" smtClean="0"/>
              <a:t>Vijfde niveau</a:t>
            </a:r>
            <a:endParaRPr lang="nl-NL" noProof="1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14"/>
          </p:nvPr>
        </p:nvSpPr>
        <p:spPr>
          <a:xfrm>
            <a:off x="781971" y="3366000"/>
            <a:ext cx="3672000" cy="2786400"/>
          </a:xfrm>
        </p:spPr>
        <p:txBody>
          <a:bodyPr/>
          <a:lstStyle/>
          <a:p>
            <a:pPr lvl="0"/>
            <a:r>
              <a:rPr lang="nl-NL" noProof="1" smtClean="0"/>
              <a:t>Klik om de modelstijlen te bewerken</a:t>
            </a:r>
          </a:p>
          <a:p>
            <a:pPr lvl="1"/>
            <a:r>
              <a:rPr lang="nl-NL" noProof="1" smtClean="0"/>
              <a:t>Tweede niveau</a:t>
            </a:r>
          </a:p>
          <a:p>
            <a:pPr lvl="2"/>
            <a:r>
              <a:rPr lang="nl-NL" noProof="1" smtClean="0"/>
              <a:t>Derde niveau</a:t>
            </a:r>
          </a:p>
          <a:p>
            <a:pPr lvl="3"/>
            <a:r>
              <a:rPr lang="nl-NL" noProof="1" smtClean="0"/>
              <a:t>Vierde niveau</a:t>
            </a:r>
          </a:p>
          <a:p>
            <a:pPr lvl="4"/>
            <a:r>
              <a:rPr lang="nl-NL" noProof="1" smtClean="0"/>
              <a:t>Vijfde niveau</a:t>
            </a:r>
            <a:endParaRPr lang="nl-NL" noProof="1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781971" y="1998333"/>
            <a:ext cx="75960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to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Afgeronde rechthoek 31"/>
          <p:cNvSpPr>
            <a:spLocks noSelect="1"/>
          </p:cNvSpPr>
          <p:nvPr userDrawn="1"/>
        </p:nvSpPr>
        <p:spPr>
          <a:xfrm>
            <a:off x="-1731443" y="98556"/>
            <a:ext cx="1609522" cy="4320575"/>
          </a:xfrm>
          <a:prstGeom prst="roundRect">
            <a:avLst>
              <a:gd name="adj" fmla="val 970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algn="l"/>
            <a:r>
              <a:rPr lang="nl-NL" sz="900" dirty="0" smtClean="0">
                <a:solidFill>
                  <a:schemeClr val="tx1"/>
                </a:solidFill>
              </a:rPr>
              <a:t>Deze dia-indeling</a:t>
            </a:r>
            <a:r>
              <a:rPr lang="nl-NL" sz="900" baseline="0" dirty="0" smtClean="0">
                <a:solidFill>
                  <a:schemeClr val="tx1"/>
                </a:solidFill>
              </a:rPr>
              <a:t> is zo gemaakt dat zelf een afbeelding kan worden geplaatst.</a:t>
            </a:r>
          </a:p>
          <a:p>
            <a:pPr algn="l"/>
            <a:endParaRPr lang="nl-NL" sz="900" baseline="0" dirty="0" smtClean="0">
              <a:solidFill>
                <a:schemeClr val="tx1"/>
              </a:solidFill>
            </a:endParaRP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Klik met de rechtermuisknop in de achtergrond en kies Achtergrond opmaken.</a:t>
            </a: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Klik op Opvulling met figuur of </a:t>
            </a:r>
            <a:r>
              <a:rPr lang="nl-NL" sz="900" baseline="0" dirty="0" err="1" smtClean="0">
                <a:solidFill>
                  <a:schemeClr val="tx1"/>
                </a:solidFill>
              </a:rPr>
              <a:t>bitmappatroon</a:t>
            </a:r>
            <a:r>
              <a:rPr lang="nl-NL" sz="900" baseline="0" dirty="0" smtClean="0">
                <a:solidFill>
                  <a:schemeClr val="tx1"/>
                </a:solidFill>
              </a:rPr>
              <a:t> en dan op Bestand.</a:t>
            </a: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Kies de afbeelding en klik op Invoegen, daarna op Sluiten.</a:t>
            </a:r>
          </a:p>
          <a:p>
            <a:pPr algn="l"/>
            <a:endParaRPr lang="nl-NL" sz="900" baseline="0" dirty="0" smtClean="0">
              <a:solidFill>
                <a:schemeClr val="tx1"/>
              </a:solidFill>
            </a:endParaRP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Klik niet op overal toepassen, omdat dan de achtergrond van alle dia’s wordt aangepast.</a:t>
            </a: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Met </a:t>
            </a:r>
            <a:r>
              <a:rPr lang="nl-NL" sz="900" baseline="0" dirty="0" err="1" smtClean="0">
                <a:solidFill>
                  <a:schemeClr val="tx1"/>
                </a:solidFill>
              </a:rPr>
              <a:t>Ctrl</a:t>
            </a:r>
            <a:r>
              <a:rPr lang="nl-NL" sz="900" baseline="0" dirty="0" smtClean="0">
                <a:solidFill>
                  <a:schemeClr val="tx1"/>
                </a:solidFill>
              </a:rPr>
              <a:t>+Z kan dit hersteld worden. </a:t>
            </a:r>
          </a:p>
          <a:p>
            <a:pPr algn="l"/>
            <a:endParaRPr lang="nl-NL" sz="900" baseline="0" dirty="0" smtClean="0">
              <a:solidFill>
                <a:schemeClr val="tx1"/>
              </a:solidFill>
            </a:endParaRP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Voor het mooiste resultaat is de verhouding 1024 x 768 pixels.  Dit zorgt ervoor dat de foto in de achtergrond scherp wordt, en niet vervormt.</a:t>
            </a:r>
            <a:endParaRPr lang="nl-NL" sz="900" dirty="0">
              <a:solidFill>
                <a:schemeClr val="tx1"/>
              </a:solidFill>
            </a:endParaRPr>
          </a:p>
        </p:txBody>
      </p:sp>
      <p:grpSp>
        <p:nvGrpSpPr>
          <p:cNvPr id="2" name="Groep 35"/>
          <p:cNvGrpSpPr/>
          <p:nvPr userDrawn="1"/>
        </p:nvGrpSpPr>
        <p:grpSpPr>
          <a:xfrm>
            <a:off x="0" y="0"/>
            <a:ext cx="701484" cy="6858000"/>
            <a:chOff x="0" y="0"/>
            <a:chExt cx="701484" cy="6858000"/>
          </a:xfrm>
        </p:grpSpPr>
        <p:sp>
          <p:nvSpPr>
            <p:cNvPr id="30" name="Rechthoek 29"/>
            <p:cNvSpPr>
              <a:spLocks noSelect="1"/>
            </p:cNvSpPr>
            <p:nvPr userDrawn="1"/>
          </p:nvSpPr>
          <p:spPr>
            <a:xfrm>
              <a:off x="0" y="0"/>
              <a:ext cx="701484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3" name="Groep 30"/>
            <p:cNvGrpSpPr/>
            <p:nvPr userDrawn="1"/>
          </p:nvGrpSpPr>
          <p:grpSpPr>
            <a:xfrm>
              <a:off x="182563" y="163513"/>
              <a:ext cx="425450" cy="1447800"/>
              <a:chOff x="182563" y="163513"/>
              <a:chExt cx="425450" cy="1447800"/>
            </a:xfrm>
            <a:solidFill>
              <a:srgbClr val="FF0000"/>
            </a:solidFill>
          </p:grpSpPr>
          <p:sp>
            <p:nvSpPr>
              <p:cNvPr id="33" name="Freeform 7"/>
              <p:cNvSpPr>
                <a:spLocks noSelect="1"/>
              </p:cNvSpPr>
              <p:nvPr/>
            </p:nvSpPr>
            <p:spPr bwMode="auto">
              <a:xfrm>
                <a:off x="182563" y="1185863"/>
                <a:ext cx="425450" cy="425450"/>
              </a:xfrm>
              <a:custGeom>
                <a:avLst/>
                <a:gdLst/>
                <a:ahLst/>
                <a:cxnLst>
                  <a:cxn ang="0">
                    <a:pos x="0" y="214"/>
                  </a:cxn>
                  <a:cxn ang="0">
                    <a:pos x="81" y="134"/>
                  </a:cxn>
                  <a:cxn ang="0">
                    <a:pos x="0" y="54"/>
                  </a:cxn>
                  <a:cxn ang="0">
                    <a:pos x="54" y="0"/>
                  </a:cxn>
                  <a:cxn ang="0">
                    <a:pos x="134" y="80"/>
                  </a:cxn>
                  <a:cxn ang="0">
                    <a:pos x="214" y="0"/>
                  </a:cxn>
                  <a:cxn ang="0">
                    <a:pos x="268" y="54"/>
                  </a:cxn>
                  <a:cxn ang="0">
                    <a:pos x="188" y="134"/>
                  </a:cxn>
                  <a:cxn ang="0">
                    <a:pos x="268" y="214"/>
                  </a:cxn>
                  <a:cxn ang="0">
                    <a:pos x="214" y="268"/>
                  </a:cxn>
                  <a:cxn ang="0">
                    <a:pos x="134" y="187"/>
                  </a:cxn>
                  <a:cxn ang="0">
                    <a:pos x="54" y="268"/>
                  </a:cxn>
                  <a:cxn ang="0">
                    <a:pos x="0" y="214"/>
                  </a:cxn>
                </a:cxnLst>
                <a:rect l="0" t="0" r="r" b="b"/>
                <a:pathLst>
                  <a:path w="268" h="268">
                    <a:moveTo>
                      <a:pt x="0" y="214"/>
                    </a:moveTo>
                    <a:lnTo>
                      <a:pt x="81" y="134"/>
                    </a:lnTo>
                    <a:lnTo>
                      <a:pt x="0" y="54"/>
                    </a:lnTo>
                    <a:lnTo>
                      <a:pt x="54" y="0"/>
                    </a:lnTo>
                    <a:lnTo>
                      <a:pt x="134" y="80"/>
                    </a:lnTo>
                    <a:lnTo>
                      <a:pt x="214" y="0"/>
                    </a:lnTo>
                    <a:lnTo>
                      <a:pt x="268" y="54"/>
                    </a:lnTo>
                    <a:lnTo>
                      <a:pt x="188" y="134"/>
                    </a:lnTo>
                    <a:lnTo>
                      <a:pt x="268" y="214"/>
                    </a:lnTo>
                    <a:lnTo>
                      <a:pt x="214" y="268"/>
                    </a:lnTo>
                    <a:lnTo>
                      <a:pt x="134" y="187"/>
                    </a:lnTo>
                    <a:lnTo>
                      <a:pt x="54" y="268"/>
                    </a:lnTo>
                    <a:lnTo>
                      <a:pt x="0" y="21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34" name="Freeform 8"/>
              <p:cNvSpPr>
                <a:spLocks noSelect="1"/>
              </p:cNvSpPr>
              <p:nvPr/>
            </p:nvSpPr>
            <p:spPr bwMode="auto">
              <a:xfrm>
                <a:off x="182563" y="163513"/>
                <a:ext cx="425450" cy="425450"/>
              </a:xfrm>
              <a:custGeom>
                <a:avLst/>
                <a:gdLst/>
                <a:ahLst/>
                <a:cxnLst>
                  <a:cxn ang="0">
                    <a:pos x="0" y="215"/>
                  </a:cxn>
                  <a:cxn ang="0">
                    <a:pos x="81" y="134"/>
                  </a:cxn>
                  <a:cxn ang="0">
                    <a:pos x="0" y="54"/>
                  </a:cxn>
                  <a:cxn ang="0">
                    <a:pos x="54" y="0"/>
                  </a:cxn>
                  <a:cxn ang="0">
                    <a:pos x="134" y="81"/>
                  </a:cxn>
                  <a:cxn ang="0">
                    <a:pos x="214" y="0"/>
                  </a:cxn>
                  <a:cxn ang="0">
                    <a:pos x="268" y="54"/>
                  </a:cxn>
                  <a:cxn ang="0">
                    <a:pos x="188" y="134"/>
                  </a:cxn>
                  <a:cxn ang="0">
                    <a:pos x="268" y="215"/>
                  </a:cxn>
                  <a:cxn ang="0">
                    <a:pos x="214" y="268"/>
                  </a:cxn>
                  <a:cxn ang="0">
                    <a:pos x="134" y="188"/>
                  </a:cxn>
                  <a:cxn ang="0">
                    <a:pos x="54" y="268"/>
                  </a:cxn>
                  <a:cxn ang="0">
                    <a:pos x="0" y="215"/>
                  </a:cxn>
                </a:cxnLst>
                <a:rect l="0" t="0" r="r" b="b"/>
                <a:pathLst>
                  <a:path w="268" h="268">
                    <a:moveTo>
                      <a:pt x="0" y="215"/>
                    </a:moveTo>
                    <a:lnTo>
                      <a:pt x="81" y="134"/>
                    </a:lnTo>
                    <a:lnTo>
                      <a:pt x="0" y="54"/>
                    </a:lnTo>
                    <a:lnTo>
                      <a:pt x="54" y="0"/>
                    </a:lnTo>
                    <a:lnTo>
                      <a:pt x="134" y="81"/>
                    </a:lnTo>
                    <a:lnTo>
                      <a:pt x="214" y="0"/>
                    </a:lnTo>
                    <a:lnTo>
                      <a:pt x="268" y="54"/>
                    </a:lnTo>
                    <a:lnTo>
                      <a:pt x="188" y="134"/>
                    </a:lnTo>
                    <a:lnTo>
                      <a:pt x="268" y="215"/>
                    </a:lnTo>
                    <a:lnTo>
                      <a:pt x="214" y="268"/>
                    </a:lnTo>
                    <a:lnTo>
                      <a:pt x="134" y="188"/>
                    </a:lnTo>
                    <a:lnTo>
                      <a:pt x="54" y="268"/>
                    </a:lnTo>
                    <a:lnTo>
                      <a:pt x="0" y="21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35" name="Freeform 9"/>
              <p:cNvSpPr>
                <a:spLocks noSelect="1"/>
              </p:cNvSpPr>
              <p:nvPr/>
            </p:nvSpPr>
            <p:spPr bwMode="auto">
              <a:xfrm>
                <a:off x="182563" y="674688"/>
                <a:ext cx="425450" cy="425450"/>
              </a:xfrm>
              <a:custGeom>
                <a:avLst/>
                <a:gdLst/>
                <a:ahLst/>
                <a:cxnLst>
                  <a:cxn ang="0">
                    <a:pos x="0" y="215"/>
                  </a:cxn>
                  <a:cxn ang="0">
                    <a:pos x="81" y="134"/>
                  </a:cxn>
                  <a:cxn ang="0">
                    <a:pos x="0" y="54"/>
                  </a:cxn>
                  <a:cxn ang="0">
                    <a:pos x="54" y="0"/>
                  </a:cxn>
                  <a:cxn ang="0">
                    <a:pos x="134" y="81"/>
                  </a:cxn>
                  <a:cxn ang="0">
                    <a:pos x="214" y="0"/>
                  </a:cxn>
                  <a:cxn ang="0">
                    <a:pos x="268" y="54"/>
                  </a:cxn>
                  <a:cxn ang="0">
                    <a:pos x="188" y="134"/>
                  </a:cxn>
                  <a:cxn ang="0">
                    <a:pos x="268" y="215"/>
                  </a:cxn>
                  <a:cxn ang="0">
                    <a:pos x="214" y="268"/>
                  </a:cxn>
                  <a:cxn ang="0">
                    <a:pos x="134" y="188"/>
                  </a:cxn>
                  <a:cxn ang="0">
                    <a:pos x="54" y="268"/>
                  </a:cxn>
                  <a:cxn ang="0">
                    <a:pos x="0" y="215"/>
                  </a:cxn>
                </a:cxnLst>
                <a:rect l="0" t="0" r="r" b="b"/>
                <a:pathLst>
                  <a:path w="268" h="268">
                    <a:moveTo>
                      <a:pt x="0" y="215"/>
                    </a:moveTo>
                    <a:lnTo>
                      <a:pt x="81" y="134"/>
                    </a:lnTo>
                    <a:lnTo>
                      <a:pt x="0" y="54"/>
                    </a:lnTo>
                    <a:lnTo>
                      <a:pt x="54" y="0"/>
                    </a:lnTo>
                    <a:lnTo>
                      <a:pt x="134" y="81"/>
                    </a:lnTo>
                    <a:lnTo>
                      <a:pt x="214" y="0"/>
                    </a:lnTo>
                    <a:lnTo>
                      <a:pt x="268" y="54"/>
                    </a:lnTo>
                    <a:lnTo>
                      <a:pt x="188" y="134"/>
                    </a:lnTo>
                    <a:lnTo>
                      <a:pt x="268" y="215"/>
                    </a:lnTo>
                    <a:lnTo>
                      <a:pt x="214" y="268"/>
                    </a:lnTo>
                    <a:lnTo>
                      <a:pt x="134" y="188"/>
                    </a:lnTo>
                    <a:lnTo>
                      <a:pt x="54" y="268"/>
                    </a:lnTo>
                    <a:lnTo>
                      <a:pt x="0" y="21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ep 11"/>
          <p:cNvGrpSpPr/>
          <p:nvPr/>
        </p:nvGrpSpPr>
        <p:grpSpPr>
          <a:xfrm>
            <a:off x="182563" y="163513"/>
            <a:ext cx="425450" cy="1447800"/>
            <a:chOff x="182563" y="163513"/>
            <a:chExt cx="425450" cy="1447800"/>
          </a:xfrm>
          <a:solidFill>
            <a:srgbClr val="FF0000"/>
          </a:solidFill>
        </p:grpSpPr>
        <p:sp>
          <p:nvSpPr>
            <p:cNvPr id="13" name="Freeform 7"/>
            <p:cNvSpPr>
              <a:spLocks noSelect="1"/>
            </p:cNvSpPr>
            <p:nvPr/>
          </p:nvSpPr>
          <p:spPr bwMode="auto">
            <a:xfrm>
              <a:off x="182563" y="1185863"/>
              <a:ext cx="425450" cy="425450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81" y="134"/>
                </a:cxn>
                <a:cxn ang="0">
                  <a:pos x="0" y="54"/>
                </a:cxn>
                <a:cxn ang="0">
                  <a:pos x="54" y="0"/>
                </a:cxn>
                <a:cxn ang="0">
                  <a:pos x="134" y="80"/>
                </a:cxn>
                <a:cxn ang="0">
                  <a:pos x="214" y="0"/>
                </a:cxn>
                <a:cxn ang="0">
                  <a:pos x="268" y="54"/>
                </a:cxn>
                <a:cxn ang="0">
                  <a:pos x="188" y="134"/>
                </a:cxn>
                <a:cxn ang="0">
                  <a:pos x="268" y="214"/>
                </a:cxn>
                <a:cxn ang="0">
                  <a:pos x="214" y="268"/>
                </a:cxn>
                <a:cxn ang="0">
                  <a:pos x="134" y="187"/>
                </a:cxn>
                <a:cxn ang="0">
                  <a:pos x="54" y="268"/>
                </a:cxn>
                <a:cxn ang="0">
                  <a:pos x="0" y="214"/>
                </a:cxn>
              </a:cxnLst>
              <a:rect l="0" t="0" r="r" b="b"/>
              <a:pathLst>
                <a:path w="268" h="268">
                  <a:moveTo>
                    <a:pt x="0" y="214"/>
                  </a:moveTo>
                  <a:lnTo>
                    <a:pt x="81" y="134"/>
                  </a:lnTo>
                  <a:lnTo>
                    <a:pt x="0" y="54"/>
                  </a:lnTo>
                  <a:lnTo>
                    <a:pt x="54" y="0"/>
                  </a:lnTo>
                  <a:lnTo>
                    <a:pt x="134" y="80"/>
                  </a:lnTo>
                  <a:lnTo>
                    <a:pt x="214" y="0"/>
                  </a:lnTo>
                  <a:lnTo>
                    <a:pt x="268" y="54"/>
                  </a:lnTo>
                  <a:lnTo>
                    <a:pt x="188" y="134"/>
                  </a:lnTo>
                  <a:lnTo>
                    <a:pt x="268" y="214"/>
                  </a:lnTo>
                  <a:lnTo>
                    <a:pt x="214" y="268"/>
                  </a:lnTo>
                  <a:lnTo>
                    <a:pt x="134" y="187"/>
                  </a:lnTo>
                  <a:lnTo>
                    <a:pt x="54" y="268"/>
                  </a:lnTo>
                  <a:lnTo>
                    <a:pt x="0" y="2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Freeform 8"/>
            <p:cNvSpPr>
              <a:spLocks noSelect="1"/>
            </p:cNvSpPr>
            <p:nvPr/>
          </p:nvSpPr>
          <p:spPr bwMode="auto">
            <a:xfrm>
              <a:off x="182563" y="163513"/>
              <a:ext cx="425450" cy="425450"/>
            </a:xfrm>
            <a:custGeom>
              <a:avLst/>
              <a:gdLst/>
              <a:ahLst/>
              <a:cxnLst>
                <a:cxn ang="0">
                  <a:pos x="0" y="215"/>
                </a:cxn>
                <a:cxn ang="0">
                  <a:pos x="81" y="134"/>
                </a:cxn>
                <a:cxn ang="0">
                  <a:pos x="0" y="54"/>
                </a:cxn>
                <a:cxn ang="0">
                  <a:pos x="54" y="0"/>
                </a:cxn>
                <a:cxn ang="0">
                  <a:pos x="134" y="81"/>
                </a:cxn>
                <a:cxn ang="0">
                  <a:pos x="214" y="0"/>
                </a:cxn>
                <a:cxn ang="0">
                  <a:pos x="268" y="54"/>
                </a:cxn>
                <a:cxn ang="0">
                  <a:pos x="188" y="134"/>
                </a:cxn>
                <a:cxn ang="0">
                  <a:pos x="268" y="215"/>
                </a:cxn>
                <a:cxn ang="0">
                  <a:pos x="214" y="268"/>
                </a:cxn>
                <a:cxn ang="0">
                  <a:pos x="134" y="188"/>
                </a:cxn>
                <a:cxn ang="0">
                  <a:pos x="54" y="268"/>
                </a:cxn>
                <a:cxn ang="0">
                  <a:pos x="0" y="215"/>
                </a:cxn>
              </a:cxnLst>
              <a:rect l="0" t="0" r="r" b="b"/>
              <a:pathLst>
                <a:path w="268" h="268">
                  <a:moveTo>
                    <a:pt x="0" y="215"/>
                  </a:moveTo>
                  <a:lnTo>
                    <a:pt x="81" y="134"/>
                  </a:lnTo>
                  <a:lnTo>
                    <a:pt x="0" y="54"/>
                  </a:lnTo>
                  <a:lnTo>
                    <a:pt x="54" y="0"/>
                  </a:lnTo>
                  <a:lnTo>
                    <a:pt x="134" y="81"/>
                  </a:lnTo>
                  <a:lnTo>
                    <a:pt x="214" y="0"/>
                  </a:lnTo>
                  <a:lnTo>
                    <a:pt x="268" y="54"/>
                  </a:lnTo>
                  <a:lnTo>
                    <a:pt x="188" y="134"/>
                  </a:lnTo>
                  <a:lnTo>
                    <a:pt x="268" y="215"/>
                  </a:lnTo>
                  <a:lnTo>
                    <a:pt x="214" y="268"/>
                  </a:lnTo>
                  <a:lnTo>
                    <a:pt x="134" y="188"/>
                  </a:lnTo>
                  <a:lnTo>
                    <a:pt x="54" y="268"/>
                  </a:lnTo>
                  <a:lnTo>
                    <a:pt x="0" y="2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9"/>
            <p:cNvSpPr>
              <a:spLocks noSelect="1"/>
            </p:cNvSpPr>
            <p:nvPr/>
          </p:nvSpPr>
          <p:spPr bwMode="auto">
            <a:xfrm>
              <a:off x="182563" y="674688"/>
              <a:ext cx="425450" cy="425450"/>
            </a:xfrm>
            <a:custGeom>
              <a:avLst/>
              <a:gdLst/>
              <a:ahLst/>
              <a:cxnLst>
                <a:cxn ang="0">
                  <a:pos x="0" y="215"/>
                </a:cxn>
                <a:cxn ang="0">
                  <a:pos x="81" y="134"/>
                </a:cxn>
                <a:cxn ang="0">
                  <a:pos x="0" y="54"/>
                </a:cxn>
                <a:cxn ang="0">
                  <a:pos x="54" y="0"/>
                </a:cxn>
                <a:cxn ang="0">
                  <a:pos x="134" y="81"/>
                </a:cxn>
                <a:cxn ang="0">
                  <a:pos x="214" y="0"/>
                </a:cxn>
                <a:cxn ang="0">
                  <a:pos x="268" y="54"/>
                </a:cxn>
                <a:cxn ang="0">
                  <a:pos x="188" y="134"/>
                </a:cxn>
                <a:cxn ang="0">
                  <a:pos x="268" y="215"/>
                </a:cxn>
                <a:cxn ang="0">
                  <a:pos x="214" y="268"/>
                </a:cxn>
                <a:cxn ang="0">
                  <a:pos x="134" y="188"/>
                </a:cxn>
                <a:cxn ang="0">
                  <a:pos x="54" y="268"/>
                </a:cxn>
                <a:cxn ang="0">
                  <a:pos x="0" y="215"/>
                </a:cxn>
              </a:cxnLst>
              <a:rect l="0" t="0" r="r" b="b"/>
              <a:pathLst>
                <a:path w="268" h="268">
                  <a:moveTo>
                    <a:pt x="0" y="215"/>
                  </a:moveTo>
                  <a:lnTo>
                    <a:pt x="81" y="134"/>
                  </a:lnTo>
                  <a:lnTo>
                    <a:pt x="0" y="54"/>
                  </a:lnTo>
                  <a:lnTo>
                    <a:pt x="54" y="0"/>
                  </a:lnTo>
                  <a:lnTo>
                    <a:pt x="134" y="81"/>
                  </a:lnTo>
                  <a:lnTo>
                    <a:pt x="214" y="0"/>
                  </a:lnTo>
                  <a:lnTo>
                    <a:pt x="268" y="54"/>
                  </a:lnTo>
                  <a:lnTo>
                    <a:pt x="188" y="134"/>
                  </a:lnTo>
                  <a:lnTo>
                    <a:pt x="268" y="215"/>
                  </a:lnTo>
                  <a:lnTo>
                    <a:pt x="214" y="268"/>
                  </a:lnTo>
                  <a:lnTo>
                    <a:pt x="134" y="188"/>
                  </a:lnTo>
                  <a:lnTo>
                    <a:pt x="54" y="268"/>
                  </a:lnTo>
                  <a:lnTo>
                    <a:pt x="0" y="2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81971" y="1998333"/>
            <a:ext cx="7596000" cy="1143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nl-NL" noProof="1" smtClean="0"/>
              <a:t>Klik om de stijl te bewerken</a:t>
            </a:r>
            <a:endParaRPr lang="nl-NL" noProof="1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81563" y="3367563"/>
            <a:ext cx="7596000" cy="27871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noProof="1" smtClean="0"/>
              <a:t>Klik om de modelstijlen te bewerken</a:t>
            </a:r>
          </a:p>
          <a:p>
            <a:pPr lvl="1"/>
            <a:r>
              <a:rPr lang="nl-NL" noProof="1" smtClean="0"/>
              <a:t>Tweede niveau</a:t>
            </a:r>
          </a:p>
          <a:p>
            <a:pPr lvl="2"/>
            <a:r>
              <a:rPr lang="nl-NL" noProof="1" smtClean="0"/>
              <a:t>Derde niveau</a:t>
            </a:r>
          </a:p>
          <a:p>
            <a:pPr lvl="3"/>
            <a:r>
              <a:rPr lang="nl-NL" noProof="1" smtClean="0"/>
              <a:t>Vierde niveau</a:t>
            </a:r>
          </a:p>
          <a:p>
            <a:pPr lvl="4"/>
            <a:r>
              <a:rPr lang="nl-NL" noProof="1" smtClean="0"/>
              <a:t>Vijfde niveau</a:t>
            </a:r>
          </a:p>
          <a:p>
            <a:pPr lvl="5"/>
            <a:r>
              <a:rPr lang="nl-NL" noProof="1" smtClean="0"/>
              <a:t>Zesde niveau</a:t>
            </a:r>
          </a:p>
          <a:p>
            <a:pPr lvl="6"/>
            <a:r>
              <a:rPr lang="nl-NL" noProof="1" smtClean="0"/>
              <a:t>Zevende niveau</a:t>
            </a:r>
          </a:p>
          <a:p>
            <a:pPr lvl="7"/>
            <a:r>
              <a:rPr lang="nl-NL" noProof="1" smtClean="0"/>
              <a:t>Achtste niveau</a:t>
            </a:r>
          </a:p>
          <a:p>
            <a:pPr lvl="8"/>
            <a:r>
              <a:rPr lang="nl-NL" noProof="1" smtClean="0"/>
              <a:t>Negende niveau</a:t>
            </a:r>
            <a:endParaRPr lang="nl-NL" noProof="1"/>
          </a:p>
        </p:txBody>
      </p:sp>
      <p:grpSp>
        <p:nvGrpSpPr>
          <p:cNvPr id="20" name="Groep 19"/>
          <p:cNvGrpSpPr/>
          <p:nvPr/>
        </p:nvGrpSpPr>
        <p:grpSpPr>
          <a:xfrm>
            <a:off x="9252624" y="-47626"/>
            <a:ext cx="1609522" cy="6948000"/>
            <a:chOff x="9252624" y="-47626"/>
            <a:chExt cx="1609522" cy="6948000"/>
          </a:xfrm>
        </p:grpSpPr>
        <p:sp>
          <p:nvSpPr>
            <p:cNvPr id="16" name="Afgeronde rechthoek 15"/>
            <p:cNvSpPr>
              <a:spLocks noSelect="1"/>
            </p:cNvSpPr>
            <p:nvPr userDrawn="1"/>
          </p:nvSpPr>
          <p:spPr>
            <a:xfrm>
              <a:off x="9252624" y="-47626"/>
              <a:ext cx="1609522" cy="6948000"/>
            </a:xfrm>
            <a:prstGeom prst="roundRect">
              <a:avLst>
                <a:gd name="adj" fmla="val 9701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>
              <a:noAutofit/>
            </a:bodyPr>
            <a:lstStyle/>
            <a:p>
              <a:pPr algn="l"/>
              <a:r>
                <a:rPr lang="nl-NL" sz="900" dirty="0" smtClean="0">
                  <a:solidFill>
                    <a:schemeClr val="tx1"/>
                  </a:solidFill>
                </a:rPr>
                <a:t>Klik op het pijltje naast Nieuwe dia om een nieuwe dia aan te maken. Kies een van de indelingen.</a:t>
              </a:r>
            </a:p>
            <a:p>
              <a:pPr algn="l"/>
              <a:endParaRPr lang="nl-NL" sz="900" dirty="0" smtClean="0">
                <a:solidFill>
                  <a:schemeClr val="tx1"/>
                </a:solidFill>
              </a:endParaRPr>
            </a:p>
            <a:p>
              <a:pPr algn="l"/>
              <a:r>
                <a:rPr lang="nl-NL" sz="900" dirty="0" smtClean="0">
                  <a:solidFill>
                    <a:schemeClr val="tx1"/>
                  </a:solidFill>
                </a:rPr>
                <a:t>Klik op Indeling als de dia opnieuw moet worden aangepast aan de huidige indeling, of om een andere indeling toe te passen.</a:t>
              </a:r>
            </a:p>
            <a:p>
              <a:pPr algn="l"/>
              <a:endParaRPr lang="nl-NL" sz="900" dirty="0" smtClean="0">
                <a:solidFill>
                  <a:schemeClr val="tx1"/>
                </a:solidFill>
              </a:endParaRPr>
            </a:p>
            <a:p>
              <a:pPr algn="l"/>
              <a:r>
                <a:rPr lang="nl-NL" sz="900" dirty="0" smtClean="0">
                  <a:solidFill>
                    <a:schemeClr val="tx1"/>
                  </a:solidFill>
                </a:rPr>
                <a:t>De tekstvakken van de dia’s hebben allen 9 niveaus.</a:t>
              </a:r>
            </a:p>
            <a:p>
              <a:pPr algn="l"/>
              <a:r>
                <a:rPr lang="nl-NL" sz="900" dirty="0" smtClean="0">
                  <a:solidFill>
                    <a:schemeClr val="tx1"/>
                  </a:solidFill>
                </a:rPr>
                <a:t>Eerste, tweede en derde niveau hebben</a:t>
              </a:r>
              <a:r>
                <a:rPr lang="nl-NL" sz="900" baseline="0" dirty="0" smtClean="0">
                  <a:solidFill>
                    <a:schemeClr val="tx1"/>
                  </a:solidFill>
                </a:rPr>
                <a:t> een opsomming. Het vierde niveau is </a:t>
              </a:r>
              <a:r>
                <a:rPr lang="nl-NL" sz="900" baseline="0" dirty="0" err="1" smtClean="0">
                  <a:solidFill>
                    <a:schemeClr val="tx1"/>
                  </a:solidFill>
                </a:rPr>
                <a:t>bold</a:t>
              </a:r>
              <a:r>
                <a:rPr lang="nl-NL" sz="900" baseline="0" dirty="0" smtClean="0">
                  <a:solidFill>
                    <a:schemeClr val="tx1"/>
                  </a:solidFill>
                </a:rPr>
                <a:t> en geschikt voor een kopje.</a:t>
              </a:r>
            </a:p>
            <a:p>
              <a:pPr algn="l"/>
              <a:r>
                <a:rPr lang="nl-NL" sz="900" baseline="0" dirty="0" smtClean="0">
                  <a:solidFill>
                    <a:schemeClr val="tx1"/>
                  </a:solidFill>
                </a:rPr>
                <a:t>Het vijfde niveau is voor de basistekst. Zowel niveau  vier als vijf lijnen automatisch uit aan de linkerkantlijn.</a:t>
              </a:r>
            </a:p>
            <a:p>
              <a:pPr algn="l"/>
              <a:r>
                <a:rPr lang="nl-NL" sz="900" baseline="0" dirty="0" smtClean="0">
                  <a:solidFill>
                    <a:schemeClr val="tx1"/>
                  </a:solidFill>
                </a:rPr>
                <a:t>Het zesde, zevende en achtste niveau lijnen uit onder resp. eerste, tweede en derde opsomming.</a:t>
              </a:r>
            </a:p>
            <a:p>
              <a:pPr algn="l"/>
              <a:r>
                <a:rPr lang="nl-NL" sz="900" baseline="0" dirty="0" smtClean="0">
                  <a:solidFill>
                    <a:schemeClr val="tx1"/>
                  </a:solidFill>
                </a:rPr>
                <a:t>Het negende niveau is een kleiner lettertype dat uitlijnt aan de linkermarge. Deze is geschikt voor bijvoorbeeld een bijschrift.</a:t>
              </a:r>
            </a:p>
            <a:p>
              <a:pPr algn="l"/>
              <a:endParaRPr lang="nl-NL" sz="900" baseline="0" dirty="0" smtClean="0">
                <a:solidFill>
                  <a:schemeClr val="tx1"/>
                </a:solidFill>
              </a:endParaRPr>
            </a:p>
            <a:p>
              <a:pPr algn="l"/>
              <a:r>
                <a:rPr lang="nl-NL" sz="900" b="1" baseline="0" dirty="0" smtClean="0">
                  <a:solidFill>
                    <a:schemeClr val="tx1"/>
                  </a:solidFill>
                </a:rPr>
                <a:t>Let op:</a:t>
              </a:r>
              <a:r>
                <a:rPr lang="nl-NL" sz="900" b="0" baseline="0" dirty="0" smtClean="0">
                  <a:solidFill>
                    <a:schemeClr val="tx1"/>
                  </a:solidFill>
                </a:rPr>
                <a:t>  Let op: wissel van stijl met de knoppen              voor lijstniveau verhogen of verlagen, of in MS Office met verkorte toetscombinatie Alt+Shift+← of Alt+Shift+→</a:t>
              </a:r>
            </a:p>
            <a:p>
              <a:pPr algn="l"/>
              <a:endParaRPr lang="nl-NL" sz="900" b="0" baseline="0" dirty="0" smtClean="0">
                <a:solidFill>
                  <a:schemeClr val="tx1"/>
                </a:solidFill>
              </a:endParaRPr>
            </a:p>
            <a:p>
              <a:pPr algn="l"/>
              <a:endParaRPr lang="nl-NL" sz="900" b="0" baseline="0" dirty="0" smtClean="0">
                <a:solidFill>
                  <a:schemeClr val="tx1"/>
                </a:solidFill>
              </a:endParaRPr>
            </a:p>
            <a:p>
              <a:pPr algn="l"/>
              <a:r>
                <a:rPr lang="nl-NL" sz="900" b="0" baseline="0" dirty="0" smtClean="0">
                  <a:solidFill>
                    <a:schemeClr val="tx1"/>
                  </a:solidFill>
                </a:rPr>
                <a:t>Gebruik dus niet de standaard opsomming- knoppen van MS Office om de stijl te veranderen!</a:t>
              </a:r>
              <a:endParaRPr lang="nl-NL" sz="900" b="1" dirty="0">
                <a:solidFill>
                  <a:schemeClr val="tx1"/>
                </a:solidFill>
              </a:endParaRPr>
            </a:p>
          </p:txBody>
        </p:sp>
        <p:pic>
          <p:nvPicPr>
            <p:cNvPr id="17" name="Afbeelding 16" descr="knoppen inspringen.png"/>
            <p:cNvPicPr>
              <a:picLocks noChangeAspect="1"/>
            </p:cNvPicPr>
            <p:nvPr userDrawn="1"/>
          </p:nvPicPr>
          <p:blipFill>
            <a:blip r:embed="rId14"/>
            <a:stretch>
              <a:fillRect/>
            </a:stretch>
          </p:blipFill>
          <p:spPr>
            <a:xfrm>
              <a:off x="9664584" y="5669775"/>
              <a:ext cx="419100" cy="228600"/>
            </a:xfrm>
            <a:prstGeom prst="rect">
              <a:avLst/>
            </a:prstGeom>
          </p:spPr>
        </p:pic>
        <p:grpSp>
          <p:nvGrpSpPr>
            <p:cNvPr id="19" name="Groep 18"/>
            <p:cNvGrpSpPr/>
            <p:nvPr userDrawn="1"/>
          </p:nvGrpSpPr>
          <p:grpSpPr>
            <a:xfrm>
              <a:off x="9632100" y="6521279"/>
              <a:ext cx="752580" cy="285790"/>
              <a:chOff x="9670200" y="6559379"/>
              <a:chExt cx="752580" cy="285790"/>
            </a:xfrm>
          </p:grpSpPr>
          <p:pic>
            <p:nvPicPr>
              <p:cNvPr id="18" name="Afbeelding 17" descr="knoppen ms office niet gebruiken.png"/>
              <p:cNvPicPr>
                <a:picLocks noChangeAspect="1"/>
              </p:cNvPicPr>
              <p:nvPr userDrawn="1"/>
            </p:nvPicPr>
            <p:blipFill>
              <a:blip r:embed="rId15"/>
              <a:stretch>
                <a:fillRect/>
              </a:stretch>
            </p:blipFill>
            <p:spPr>
              <a:xfrm>
                <a:off x="9670200" y="6559379"/>
                <a:ext cx="752580" cy="285790"/>
              </a:xfrm>
              <a:prstGeom prst="rect">
                <a:avLst/>
              </a:prstGeom>
            </p:spPr>
          </p:pic>
          <p:cxnSp>
            <p:nvCxnSpPr>
              <p:cNvPr id="22" name="Rechte verbindingslijn 21"/>
              <p:cNvCxnSpPr/>
              <p:nvPr userDrawn="1"/>
            </p:nvCxnSpPr>
            <p:spPr>
              <a:xfrm flipH="1">
                <a:off x="9702684" y="6565608"/>
                <a:ext cx="677709" cy="279561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Rechte verbindingslijn 23"/>
              <p:cNvCxnSpPr/>
              <p:nvPr userDrawn="1"/>
            </p:nvCxnSpPr>
            <p:spPr>
              <a:xfrm flipH="1" flipV="1">
                <a:off x="9702684" y="6565608"/>
                <a:ext cx="677709" cy="279561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19" r:id="rId2"/>
    <p:sldLayoutId id="2147483718" r:id="rId3"/>
    <p:sldLayoutId id="2147483728" r:id="rId4"/>
    <p:sldLayoutId id="2147483725" r:id="rId5"/>
    <p:sldLayoutId id="2147483730" r:id="rId6"/>
    <p:sldLayoutId id="2147483732" r:id="rId7"/>
    <p:sldLayoutId id="2147483720" r:id="rId8"/>
    <p:sldLayoutId id="2147483735" r:id="rId9"/>
    <p:sldLayoutId id="2147483722" r:id="rId10"/>
    <p:sldLayoutId id="2147483723" r:id="rId11"/>
    <p:sldLayoutId id="2147483736" r:id="rId12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5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spcBef>
          <a:spcPts val="0"/>
        </a:spcBef>
        <a:buClr>
          <a:schemeClr val="accent1"/>
        </a:buClr>
        <a:buSzPct val="65000"/>
        <a:buFont typeface="Wingdings" pitchFamily="2" charset="2"/>
        <a:buChar char=""/>
        <a:defRPr sz="2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216000" algn="l" defTabSz="914400" rtl="0" eaLnBrk="1" latinLnBrk="0" hangingPunct="1">
        <a:spcBef>
          <a:spcPts val="0"/>
        </a:spcBef>
        <a:buFont typeface="Corbe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648000" indent="-216000" algn="l" defTabSz="914400" rtl="0" eaLnBrk="1" latinLnBrk="0" hangingPunct="1">
        <a:spcBef>
          <a:spcPts val="0"/>
        </a:spcBef>
        <a:buClrTx/>
        <a:buSzPct val="100000"/>
        <a:buFont typeface="Corbel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spcBef>
          <a:spcPts val="0"/>
        </a:spcBef>
        <a:buFont typeface="Corbel" pitchFamily="34" charset="0"/>
        <a:buNone/>
        <a:defRPr sz="2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spcBef>
          <a:spcPts val="0"/>
        </a:spcBef>
        <a:buFont typeface="Corbel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16000" indent="0" algn="l" defTabSz="914400" rtl="0" eaLnBrk="1" latinLnBrk="0" hangingPunct="1">
        <a:spcBef>
          <a:spcPts val="0"/>
        </a:spcBef>
        <a:buFont typeface="Arial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432000" indent="0" algn="l" defTabSz="914400" rtl="0" eaLnBrk="1" latinLnBrk="0" hangingPunct="1">
        <a:spcBef>
          <a:spcPts val="0"/>
        </a:spcBef>
        <a:buFont typeface="Arial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648000" indent="0" algn="l" defTabSz="914400" rtl="0" eaLnBrk="1" latinLnBrk="0" hangingPunct="1">
        <a:spcBef>
          <a:spcPts val="0"/>
        </a:spcBef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spcBef>
          <a:spcPts val="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6" descr="ASD_GGD_header_vol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8" y="0"/>
            <a:ext cx="9177338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1333500"/>
            <a:ext cx="711200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het opmaakprofiel van de modeltitel te bewerken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2633663"/>
            <a:ext cx="7121525" cy="3767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de opmaakprofielen van de modeltekst te bewerken</a:t>
            </a:r>
          </a:p>
          <a:p>
            <a:pPr lvl="1"/>
            <a:r>
              <a:rPr lang="en-US" altLang="nl-NL" smtClean="0"/>
              <a:t>Tweede niveau</a:t>
            </a:r>
          </a:p>
          <a:p>
            <a:pPr lvl="2"/>
            <a:r>
              <a:rPr lang="en-US" altLang="nl-NL" smtClean="0"/>
              <a:t>Derde niveau</a:t>
            </a:r>
          </a:p>
          <a:p>
            <a:pPr lvl="3"/>
            <a:r>
              <a:rPr lang="en-US" altLang="nl-NL" smtClean="0"/>
              <a:t>Vierde niveau</a:t>
            </a:r>
          </a:p>
          <a:p>
            <a:pPr lvl="4"/>
            <a:r>
              <a:rPr lang="en-US" altLang="nl-NL" smtClean="0"/>
              <a:t>Vijfde niveau</a:t>
            </a:r>
          </a:p>
        </p:txBody>
      </p:sp>
      <p:sp>
        <p:nvSpPr>
          <p:cNvPr id="47207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147638"/>
            <a:ext cx="1219200" cy="31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800" b="0" smtClean="0">
                <a:solidFill>
                  <a:schemeClr val="bg2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127EAB8-1760-44EE-BF8F-9F715D3B2612}" type="datetime4">
              <a:rPr lang="nl-NL">
                <a:solidFill>
                  <a:srgbClr val="80808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30 maart 2017</a:t>
            </a:fld>
            <a:endParaRPr lang="nl-NL">
              <a:solidFill>
                <a:srgbClr val="808080"/>
              </a:solidFill>
            </a:endParaRPr>
          </a:p>
        </p:txBody>
      </p:sp>
      <p:sp>
        <p:nvSpPr>
          <p:cNvPr id="47207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114300"/>
            <a:ext cx="54864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b="0" smtClean="0">
                <a:solidFill>
                  <a:schemeClr val="bg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>
                <a:solidFill>
                  <a:srgbClr val="FFFFFF"/>
                </a:solidFill>
              </a:rPr>
              <a:t>Wegen bekeken</a:t>
            </a:r>
            <a:endParaRPr lang="nl-NL" sz="1400">
              <a:solidFill>
                <a:srgbClr val="000000"/>
              </a:solidFill>
            </a:endParaRPr>
          </a:p>
        </p:txBody>
      </p:sp>
      <p:sp>
        <p:nvSpPr>
          <p:cNvPr id="47207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51825" y="123825"/>
            <a:ext cx="3175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 smtClean="0">
                <a:solidFill>
                  <a:schemeClr val="bg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9C32F25-F3F9-4923-89F9-DADE02491FDE}" type="slidenum">
              <a:rPr lang="nl-NL" sz="1200">
                <a:solidFill>
                  <a:srgbClr val="FFFFFF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nl-NL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334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</p:sldLayoutIdLst>
  <p:hf hdr="0"/>
  <p:txStyles>
    <p:titleStyle>
      <a:lvl1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220663" indent="-220663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192088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buChar char="–"/>
        <a:defRPr sz="1500">
          <a:solidFill>
            <a:schemeClr val="bg2"/>
          </a:solidFill>
          <a:latin typeface="+mn-lt"/>
        </a:defRPr>
      </a:lvl2pPr>
      <a:lvl3pPr marL="1092200" indent="-177800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3pPr>
      <a:lvl4pPr marL="1430338" indent="-168275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4pPr>
      <a:lvl5pPr marL="1773238" indent="-168275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5pPr>
      <a:lvl6pPr marL="2230438" indent="-168275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6pPr>
      <a:lvl7pPr marL="2687638" indent="-168275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7pPr>
      <a:lvl8pPr marL="3144838" indent="-168275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8pPr>
      <a:lvl9pPr marL="3602038" indent="-168275" algn="l" rtl="0" eaLnBrk="0" fontAlgn="base" hangingPunct="0">
        <a:lnSpc>
          <a:spcPts val="2000"/>
        </a:lnSpc>
        <a:spcBef>
          <a:spcPct val="0"/>
        </a:spcBef>
        <a:spcAft>
          <a:spcPts val="400"/>
        </a:spcAft>
        <a:defRPr sz="1500">
          <a:solidFill>
            <a:schemeClr val="bg2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uantitativeskills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81045" y="2258843"/>
            <a:ext cx="7344000" cy="1336105"/>
          </a:xfrm>
        </p:spPr>
        <p:txBody>
          <a:bodyPr/>
          <a:lstStyle/>
          <a:p>
            <a:r>
              <a:rPr lang="nl-NL" sz="3200" dirty="0" smtClean="0"/>
              <a:t>Wegen 2016</a:t>
            </a:r>
            <a:endParaRPr lang="nl-NL" sz="3200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9996A-CD3E-43C0-BF1D-4A1387CDC7ED}" type="datetime4">
              <a:rPr lang="nl-NL" noProof="1" smtClean="0"/>
              <a:pPr/>
              <a:t>30 maart 2017</a:t>
            </a:fld>
            <a:endParaRPr lang="nl-NL" noProof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9EC2722C-F4E7-4AA3-A5AF-45D3417B989A}" type="datetime4">
              <a:rPr lang="nl-NL" altLang="nl-NL" sz="800" b="0">
                <a:solidFill>
                  <a:srgbClr val="808080"/>
                </a:solidFill>
              </a:rPr>
              <a:pPr/>
              <a:t>30 maart 2017</a:t>
            </a:fld>
            <a:endParaRPr lang="nl-NL" altLang="nl-NL" sz="800" b="0">
              <a:solidFill>
                <a:srgbClr val="808080"/>
              </a:solidFill>
            </a:endParaRPr>
          </a:p>
        </p:txBody>
      </p:sp>
      <p:sp>
        <p:nvSpPr>
          <p:cNvPr id="245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b="0">
                <a:solidFill>
                  <a:srgbClr val="FFFFFF"/>
                </a:solidFill>
              </a:rPr>
              <a:t>Wegen bekeken</a:t>
            </a:r>
            <a:endParaRPr lang="nl-NL" altLang="nl-NL" sz="1400" b="0">
              <a:solidFill>
                <a:srgbClr val="000000"/>
              </a:solidFill>
            </a:endParaRPr>
          </a:p>
        </p:txBody>
      </p:sp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6C28C01A-98A0-4D27-8040-27270EDC9AB3}" type="slidenum">
              <a:rPr lang="nl-NL" altLang="nl-NL" b="0">
                <a:solidFill>
                  <a:srgbClr val="FFFFFF"/>
                </a:solidFill>
              </a:rPr>
              <a:pPr/>
              <a:t>10</a:t>
            </a:fld>
            <a:endParaRPr lang="nl-NL" altLang="nl-NL" sz="1400" b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667752" name="Group 104"/>
          <p:cNvGraphicFramePr>
            <a:graphicFrameLocks noGrp="1"/>
          </p:cNvGraphicFramePr>
          <p:nvPr>
            <p:ph/>
          </p:nvPr>
        </p:nvGraphicFramePr>
        <p:xfrm>
          <a:off x="755650" y="1989138"/>
          <a:ext cx="7697788" cy="1944687"/>
        </p:xfrm>
        <a:graphic>
          <a:graphicData uri="http://schemas.openxmlformats.org/drawingml/2006/table">
            <a:tbl>
              <a:tblPr/>
              <a:tblGrid>
                <a:gridCol w="7697788"/>
              </a:tblGrid>
              <a:tr h="19446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Wegen in de formules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Mean(x)=som(xi)/n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Gewogen Mean(x)=som(xi*wi)/som(wi)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Gewogen SS=som(sqr(xi-mean(x))*wi)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Gewogen Variantie=1/(som(wi)-1)*gewogen SS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Etc. etc.</a:t>
                      </a: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89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77E22BB3-D15F-4AC7-8D05-6F3BCD690DDE}" type="datetime4">
              <a:rPr lang="nl-NL" altLang="nl-NL" sz="800" b="0">
                <a:solidFill>
                  <a:srgbClr val="808080"/>
                </a:solidFill>
              </a:rPr>
              <a:pPr/>
              <a:t>30 maart 2017</a:t>
            </a:fld>
            <a:endParaRPr lang="nl-NL" altLang="nl-NL" sz="800" b="0">
              <a:solidFill>
                <a:srgbClr val="808080"/>
              </a:solidFill>
            </a:endParaRPr>
          </a:p>
        </p:txBody>
      </p:sp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b="0">
                <a:solidFill>
                  <a:srgbClr val="FFFFFF"/>
                </a:solidFill>
              </a:rPr>
              <a:t>Wegen bekeken</a:t>
            </a:r>
            <a:endParaRPr lang="nl-NL" altLang="nl-NL" sz="1400" b="0">
              <a:solidFill>
                <a:srgbClr val="000000"/>
              </a:solidFill>
            </a:endParaRP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903FCBAA-3682-43BF-AB5D-A93640442F89}" type="slidenum">
              <a:rPr lang="nl-NL" altLang="nl-NL" b="0">
                <a:solidFill>
                  <a:srgbClr val="FFFFFF"/>
                </a:solidFill>
              </a:rPr>
              <a:pPr/>
              <a:t>11</a:t>
            </a:fld>
            <a:endParaRPr lang="nl-NL" altLang="nl-NL" sz="1400" b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665678" name="Group 78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91830124"/>
              </p:ext>
            </p:extLst>
          </p:nvPr>
        </p:nvGraphicFramePr>
        <p:xfrm>
          <a:off x="521460" y="1309497"/>
          <a:ext cx="7841966" cy="5548503"/>
        </p:xfrm>
        <a:graphic>
          <a:graphicData uri="http://schemas.openxmlformats.org/drawingml/2006/table">
            <a:tbl>
              <a:tblPr/>
              <a:tblGrid>
                <a:gridCol w="1368141"/>
                <a:gridCol w="1346200"/>
                <a:gridCol w="1439862"/>
                <a:gridCol w="1171575"/>
                <a:gridCol w="1295400"/>
                <a:gridCol w="1220788"/>
              </a:tblGrid>
              <a:tr h="4918109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Design effecten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DEFF   v^=v*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deff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; effectieve n^=waargenomen n/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deff</a:t>
                      </a:r>
                      <a:endParaRPr kumimoji="0" lang="nl-N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DEFFT 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sqrt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(DEFF) 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s.e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.^=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s.e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*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defft</a:t>
                      </a:r>
                      <a:endParaRPr kumimoji="0" lang="nl-N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DEFF &gt;1 meer variantie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DEFF&lt;1 minder variantie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DEFF altijd &gt;0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Deff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wordt veroorzaakt door: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Stratificatie 0&lt;1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Clustering &gt;1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Wegen &gt;1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En de combinatie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Voor veel statistieken geld:  ^C2, ^F, ^t = C2,F,t/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Defft</a:t>
                      </a:r>
                      <a:endParaRPr kumimoji="0" lang="nl-N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555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450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0B97E7EC-C352-4BAD-A322-A80DA939F147}" type="datetime4">
              <a:rPr lang="nl-NL" altLang="nl-NL" sz="800" b="0">
                <a:solidFill>
                  <a:srgbClr val="808080"/>
                </a:solidFill>
              </a:rPr>
              <a:pPr/>
              <a:t>30 maart 2017</a:t>
            </a:fld>
            <a:endParaRPr lang="nl-NL" altLang="nl-NL" sz="800" b="0">
              <a:solidFill>
                <a:srgbClr val="808080"/>
              </a:solidFill>
            </a:endParaRPr>
          </a:p>
        </p:txBody>
      </p:sp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b="0">
                <a:solidFill>
                  <a:srgbClr val="FFFFFF"/>
                </a:solidFill>
              </a:rPr>
              <a:t>Wegen bekeken</a:t>
            </a:r>
            <a:endParaRPr lang="nl-NL" altLang="nl-NL" sz="1400" b="0">
              <a:solidFill>
                <a:srgbClr val="000000"/>
              </a:solidFill>
            </a:endParaRP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E7BDE9C9-744C-497F-85F2-F2EEC696DC07}" type="slidenum">
              <a:rPr lang="nl-NL" altLang="nl-NL" b="0">
                <a:solidFill>
                  <a:srgbClr val="FFFFFF"/>
                </a:solidFill>
              </a:rPr>
              <a:pPr/>
              <a:t>12</a:t>
            </a:fld>
            <a:endParaRPr lang="nl-NL" altLang="nl-NL" sz="1400" b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669838" name="Group 14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41539305"/>
              </p:ext>
            </p:extLst>
          </p:nvPr>
        </p:nvGraphicFramePr>
        <p:xfrm>
          <a:off x="395288" y="1330325"/>
          <a:ext cx="8496300" cy="4549774"/>
        </p:xfrm>
        <a:graphic>
          <a:graphicData uri="http://schemas.openxmlformats.org/drawingml/2006/table">
            <a:tbl>
              <a:tblPr/>
              <a:tblGrid>
                <a:gridCol w="2479675"/>
                <a:gridCol w="4248150"/>
                <a:gridCol w="927100"/>
                <a:gridCol w="841375"/>
              </a:tblGrid>
              <a:tr h="3127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Monitor</a:t>
                      </a:r>
                      <a:endParaRPr kumimoji="0" lang="nl-NL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Design (bij benadering)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wi, range 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DEFF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Zuid Holland Zuid, 2006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Leeftijd 19+, 4% uit 14 gemeenten</a:t>
                      </a:r>
                      <a:endParaRPr kumimoji="0" lang="nl-NL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1,00-1,00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1,00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Groningen, 2006.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Leeftijd 20+, 2% uit 25 gemeenten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1,00-1,00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1,00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5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Groningen, 2002.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 de leeftijd 20-64 1% in 21 gemeenten en 2% in 4 gemeenten; in de leeftijd 65+ 2% in 22 gemeenten, 4% in 2 gemeenten en 5% in 1 gemeente.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0,33-1,64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1,14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Amstelland 2002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Leeftijd Gestratificeerd design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0,34-1,63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1,21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Noord Kennemerland, 2006.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Omstreeks 480 per gemeente uit 8 gemeenten, 19-65 jaar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0,14-2,97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1,71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Gooi en Vechtstreek, 2004.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Omstreeks 1500 per gemeente uit 9 gemeenten, leeftijd 19+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0,24-3,17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1,72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Hollands Midden, 2005.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Omstreeks 500 per gemeente, 13 gemeenten. Leeftijd 19 t/m 64 jaar.</a:t>
                      </a:r>
                      <a:endParaRPr kumimoji="0" lang="nl-NL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0,42-3,92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1,80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Amsterdam, 2004.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Circa 200 per groep uit 20 groepen naar 5 leeftijden en 4 etnische groepen, 18 jaar en ouder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0,04-3,21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1,85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Amsterdam, 2008.</a:t>
                      </a: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Circa 200 uit 56 groepen naar 4 leeftijden en 14 stadsdelen, extra 600 per groep uit 4 leeftijdsgroepen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0,06-7,7/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0,2-5,0</a:t>
                      </a:r>
                      <a:endParaRPr kumimoji="0" 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2,02/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1,93</a:t>
                      </a:r>
                      <a:endParaRPr kumimoji="0" lang="nl-NL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kstvak 1"/>
          <p:cNvSpPr txBox="1"/>
          <p:nvPr/>
        </p:nvSpPr>
        <p:spPr>
          <a:xfrm>
            <a:off x="431448" y="6047774"/>
            <a:ext cx="86629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u="sng" dirty="0"/>
              <a:t>Uitenbroek DG</a:t>
            </a:r>
            <a:r>
              <a:rPr lang="nl-NL" sz="1000" dirty="0"/>
              <a:t>. Design, wegen en het designeffect in GGD gezondheidsenquêtes. Tijdschrift voor Gezondheidswetenschappen (TSG). 2009(2): 64-8.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374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712E84DF-3215-48BC-BECE-944F103C20E7}" type="datetime4">
              <a:rPr lang="nl-NL" altLang="nl-NL" sz="800" b="0">
                <a:solidFill>
                  <a:srgbClr val="808080"/>
                </a:solidFill>
              </a:rPr>
              <a:pPr/>
              <a:t>30 maart 2017</a:t>
            </a:fld>
            <a:endParaRPr lang="nl-NL" altLang="nl-NL" sz="800" b="0">
              <a:solidFill>
                <a:srgbClr val="808080"/>
              </a:solidFill>
            </a:endParaRPr>
          </a:p>
        </p:txBody>
      </p:sp>
      <p:sp>
        <p:nvSpPr>
          <p:cNvPr id="276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b="0">
                <a:solidFill>
                  <a:srgbClr val="FFFFFF"/>
                </a:solidFill>
              </a:rPr>
              <a:t>Wegen bekeken</a:t>
            </a:r>
            <a:endParaRPr lang="nl-NL" altLang="nl-NL" sz="1400" b="0">
              <a:solidFill>
                <a:srgbClr val="000000"/>
              </a:solidFill>
            </a:endParaRPr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4A7FE4E9-89BC-472D-BC44-ACF560C72B50}" type="slidenum">
              <a:rPr lang="nl-NL" altLang="nl-NL" b="0">
                <a:solidFill>
                  <a:srgbClr val="FFFFFF"/>
                </a:solidFill>
              </a:rPr>
              <a:pPr/>
              <a:t>13</a:t>
            </a:fld>
            <a:endParaRPr lang="nl-NL" altLang="nl-NL" sz="1400" b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3" name="Rectangle 60"/>
          <p:cNvSpPr>
            <a:spLocks noChangeArrowheads="1"/>
          </p:cNvSpPr>
          <p:nvPr/>
        </p:nvSpPr>
        <p:spPr bwMode="auto">
          <a:xfrm>
            <a:off x="684213" y="1196975"/>
            <a:ext cx="77724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900" smtClean="0">
                <a:solidFill>
                  <a:srgbClr val="000000"/>
                </a:solidFill>
              </a:rPr>
              <a:t>SPSS Complex Samples is waarlijk complex</a:t>
            </a:r>
          </a:p>
        </p:txBody>
      </p:sp>
      <p:sp>
        <p:nvSpPr>
          <p:cNvPr id="27654" name="Rectangle 61"/>
          <p:cNvSpPr>
            <a:spLocks noChangeArrowheads="1"/>
          </p:cNvSpPr>
          <p:nvPr/>
        </p:nvSpPr>
        <p:spPr bwMode="auto">
          <a:xfrm>
            <a:off x="323850" y="2044700"/>
            <a:ext cx="8229600" cy="481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800" b="0" smtClean="0">
                <a:solidFill>
                  <a:srgbClr val="FF3300"/>
                </a:solidFill>
              </a:rPr>
              <a:t>Wat kan je doen:</a:t>
            </a:r>
          </a:p>
          <a:p>
            <a:pPr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</a:pPr>
            <a:endParaRPr lang="nl-NL" altLang="nl-NL" sz="1800" b="0" smtClean="0">
              <a:solidFill>
                <a:srgbClr val="FF3300"/>
              </a:solidFill>
            </a:endParaRPr>
          </a:p>
          <a:p>
            <a:pPr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</a:pPr>
            <a:endParaRPr lang="nl-NL" altLang="nl-NL" sz="1800" b="0" smtClean="0">
              <a:solidFill>
                <a:srgbClr val="000000"/>
              </a:solidFill>
            </a:endParaRPr>
          </a:p>
          <a:p>
            <a:pPr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800" b="0" smtClean="0">
                <a:solidFill>
                  <a:srgbClr val="000000"/>
                </a:solidFill>
              </a:rPr>
              <a:t>Een complexe design stop je in SPSS en die trekt de steekproef, en berekend de insluitkansen</a:t>
            </a:r>
          </a:p>
          <a:p>
            <a:pPr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</a:pPr>
            <a:endParaRPr lang="nl-NL" altLang="nl-NL" sz="1800" b="0" smtClean="0">
              <a:solidFill>
                <a:srgbClr val="000000"/>
              </a:solidFill>
            </a:endParaRPr>
          </a:p>
          <a:p>
            <a:pPr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800" b="0" smtClean="0">
                <a:solidFill>
                  <a:srgbClr val="000000"/>
                </a:solidFill>
              </a:rPr>
              <a:t>Maakt automatisch de gewichten met de inverse insluitkansen</a:t>
            </a:r>
          </a:p>
          <a:p>
            <a:pPr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</a:pPr>
            <a:endParaRPr lang="nl-NL" altLang="nl-NL" sz="1800" b="0" smtClean="0">
              <a:solidFill>
                <a:srgbClr val="000000"/>
              </a:solidFill>
            </a:endParaRPr>
          </a:p>
          <a:p>
            <a:pPr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800" b="0" smtClean="0">
                <a:solidFill>
                  <a:srgbClr val="000000"/>
                </a:solidFill>
              </a:rPr>
              <a:t>Vervolgens hou je rekening met post-stratificatie (de non response)</a:t>
            </a:r>
          </a:p>
        </p:txBody>
      </p:sp>
    </p:spTree>
    <p:extLst>
      <p:ext uri="{BB962C8B-B14F-4D97-AF65-F5344CB8AC3E}">
        <p14:creationId xmlns:p14="http://schemas.microsoft.com/office/powerpoint/2010/main" val="11517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F34FEAFA-21F8-4B19-AC5A-54A629DBD9D8}" type="datetime4">
              <a:rPr lang="nl-NL" altLang="nl-NL" sz="800" b="0">
                <a:solidFill>
                  <a:srgbClr val="808080"/>
                </a:solidFill>
              </a:rPr>
              <a:pPr/>
              <a:t>30 maart 2017</a:t>
            </a:fld>
            <a:endParaRPr lang="nl-NL" altLang="nl-NL" sz="800" b="0">
              <a:solidFill>
                <a:srgbClr val="808080"/>
              </a:solidFill>
            </a:endParaRPr>
          </a:p>
        </p:txBody>
      </p:sp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b="0">
                <a:solidFill>
                  <a:srgbClr val="FFFFFF"/>
                </a:solidFill>
              </a:rPr>
              <a:t>Wegen bekeken</a:t>
            </a:r>
            <a:endParaRPr lang="nl-NL" altLang="nl-NL" sz="1400" b="0">
              <a:solidFill>
                <a:srgbClr val="000000"/>
              </a:solidFill>
            </a:endParaRPr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53D14462-8CDB-41C5-B207-D055DBBA93B9}" type="slidenum">
              <a:rPr lang="nl-NL" altLang="nl-NL" b="0">
                <a:solidFill>
                  <a:srgbClr val="FFFFFF"/>
                </a:solidFill>
              </a:rPr>
              <a:pPr/>
              <a:t>14</a:t>
            </a:fld>
            <a:endParaRPr lang="nl-NL" altLang="nl-NL" sz="1400" b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677" name="Rectangle 2"/>
          <p:cNvSpPr>
            <a:spLocks noChangeArrowheads="1"/>
          </p:cNvSpPr>
          <p:nvPr/>
        </p:nvSpPr>
        <p:spPr bwMode="auto">
          <a:xfrm>
            <a:off x="684213" y="1196975"/>
            <a:ext cx="77724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900" smtClean="0">
                <a:solidFill>
                  <a:srgbClr val="000000"/>
                </a:solidFill>
              </a:rPr>
              <a:t>SPSS Complex Samples gaan we niet complex doen</a:t>
            </a:r>
          </a:p>
        </p:txBody>
      </p:sp>
      <p:sp>
        <p:nvSpPr>
          <p:cNvPr id="28678" name="Rectangle 3"/>
          <p:cNvSpPr>
            <a:spLocks noChangeArrowheads="1"/>
          </p:cNvSpPr>
          <p:nvPr/>
        </p:nvSpPr>
        <p:spPr bwMode="auto">
          <a:xfrm>
            <a:off x="323850" y="2044700"/>
            <a:ext cx="8229600" cy="481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800" b="0" smtClean="0">
                <a:solidFill>
                  <a:srgbClr val="000000"/>
                </a:solidFill>
              </a:rPr>
              <a:t>CBS heeft een planfile gestuurd waar we rekening houden met: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endParaRPr lang="nl-NL" altLang="nl-NL" sz="1800" b="0" smtClean="0">
              <a:solidFill>
                <a:srgbClr val="000000"/>
              </a:solidFill>
            </a:endParaRP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800" b="0" smtClean="0">
                <a:solidFill>
                  <a:srgbClr val="000000"/>
                </a:solidFill>
              </a:rPr>
              <a:t>De gewichten (samengesteld met inverse insluitkansen en poststratificatie) maar behandeld als geheel posstratificatie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800" b="0" smtClean="0">
                <a:solidFill>
                  <a:srgbClr val="000000"/>
                </a:solidFill>
              </a:rPr>
              <a:t>Let op: gewichten vergroten de variantie!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endParaRPr lang="nl-NL" altLang="nl-NL" sz="1800" b="0" smtClean="0">
              <a:solidFill>
                <a:srgbClr val="000000"/>
              </a:solidFill>
            </a:endParaRP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800" b="0" smtClean="0">
                <a:solidFill>
                  <a:srgbClr val="000000"/>
                </a:solidFill>
              </a:rPr>
              <a:t>Strata: primaire eenheden (buurten gecombineerd met leeftijd) en leeftijd.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800" b="0" smtClean="0">
                <a:solidFill>
                  <a:srgbClr val="000000"/>
                </a:solidFill>
              </a:rPr>
              <a:t>Let op: strata verkleinen de variantie!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endParaRPr lang="nl-NL" altLang="nl-NL" sz="1800" b="0" smtClean="0">
              <a:solidFill>
                <a:srgbClr val="000000"/>
              </a:solidFill>
            </a:endParaRPr>
          </a:p>
          <a:p>
            <a:pPr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nl-NL" smtClean="0">
                <a:solidFill>
                  <a:srgbClr val="FF0000"/>
                </a:solidFill>
              </a:rPr>
              <a:t>1 </a:t>
            </a:r>
            <a:r>
              <a:rPr lang="en-GB" altLang="nl-NL" b="0" smtClean="0">
                <a:solidFill>
                  <a:srgbClr val="FF0000"/>
                </a:solidFill>
              </a:rPr>
              <a:t>* Officieel CBS.</a:t>
            </a:r>
          </a:p>
          <a:p>
            <a:pPr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nl-NL" b="0" smtClean="0">
                <a:solidFill>
                  <a:srgbClr val="FF0000"/>
                </a:solidFill>
              </a:rPr>
              <a:t>CSPLAN ANALYSIS</a:t>
            </a:r>
          </a:p>
          <a:p>
            <a:pPr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nl-NL" b="0" smtClean="0">
                <a:solidFill>
                  <a:srgbClr val="FF0000"/>
                </a:solidFill>
              </a:rPr>
              <a:t>  /PLAN FILE='m:\data\agm\daansplan1.csaplan'</a:t>
            </a:r>
          </a:p>
          <a:p>
            <a:pPr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nl-NL" b="0" smtClean="0">
                <a:solidFill>
                  <a:srgbClr val="FF0000"/>
                </a:solidFill>
              </a:rPr>
              <a:t>  /PLANVARS ANALYSISWEIGHT=weegfactor1       </a:t>
            </a:r>
          </a:p>
          <a:p>
            <a:pPr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nl-NL" b="0" smtClean="0">
                <a:solidFill>
                  <a:srgbClr val="FF0000"/>
                </a:solidFill>
              </a:rPr>
              <a:t>  /SRSESTIMATOR TYPE=WOR</a:t>
            </a:r>
          </a:p>
          <a:p>
            <a:pPr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nl-NL" b="0" smtClean="0">
                <a:solidFill>
                  <a:srgbClr val="FF0000"/>
                </a:solidFill>
              </a:rPr>
              <a:t>  </a:t>
            </a:r>
            <a:r>
              <a:rPr lang="nl-NL" altLang="nl-NL" b="0" smtClean="0">
                <a:solidFill>
                  <a:srgbClr val="FF0000"/>
                </a:solidFill>
              </a:rPr>
              <a:t>/PRINT PLAN</a:t>
            </a:r>
          </a:p>
          <a:p>
            <a:pPr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b="0" smtClean="0">
                <a:solidFill>
                  <a:srgbClr val="FF0000"/>
                </a:solidFill>
              </a:rPr>
              <a:t>  /DESIGN STRATA=PrimaireEenheid leeftijdsgroep </a:t>
            </a:r>
          </a:p>
          <a:p>
            <a:pPr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b="0" smtClean="0">
                <a:solidFill>
                  <a:srgbClr val="FF0000"/>
                </a:solidFill>
              </a:rPr>
              <a:t>  /ESTIMATOR TYPE=WR.</a:t>
            </a:r>
          </a:p>
        </p:txBody>
      </p:sp>
    </p:spTree>
    <p:extLst>
      <p:ext uri="{BB962C8B-B14F-4D97-AF65-F5344CB8AC3E}">
        <p14:creationId xmlns:p14="http://schemas.microsoft.com/office/powerpoint/2010/main" val="301534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1496" y="818652"/>
            <a:ext cx="7596000" cy="1143000"/>
          </a:xfrm>
        </p:spPr>
        <p:txBody>
          <a:bodyPr/>
          <a:lstStyle/>
          <a:p>
            <a:pPr algn="ctr"/>
            <a:r>
              <a:rPr lang="nl-NL" sz="3600" dirty="0" err="1"/>
              <a:t>Surveys</a:t>
            </a:r>
            <a:r>
              <a:rPr lang="nl-NL" sz="3600" dirty="0"/>
              <a:t> </a:t>
            </a:r>
            <a:r>
              <a:rPr lang="nl-NL" sz="3600" dirty="0" smtClean="0"/>
              <a:t>Combineren/trendanalyse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91496" y="1718772"/>
            <a:ext cx="7596000" cy="3121845"/>
          </a:xfrm>
        </p:spPr>
        <p:txBody>
          <a:bodyPr/>
          <a:lstStyle/>
          <a:p>
            <a:pPr marL="0" indent="0">
              <a:buNone/>
            </a:pPr>
            <a:r>
              <a:rPr lang="nl-NL" sz="1400" b="1" dirty="0"/>
              <a:t>GET</a:t>
            </a:r>
          </a:p>
          <a:p>
            <a:pPr marL="0" indent="0">
              <a:buNone/>
            </a:pPr>
            <a:r>
              <a:rPr lang="en-US" sz="1400" b="1" dirty="0"/>
              <a:t>  FILE='M:\data\RGI\agm2008.sav'.</a:t>
            </a:r>
            <a:endParaRPr lang="nl-NL" sz="1400" b="1" dirty="0"/>
          </a:p>
          <a:p>
            <a:pPr marL="0" indent="0">
              <a:buNone/>
            </a:pPr>
            <a:r>
              <a:rPr lang="en-US" sz="1400" b="1" dirty="0"/>
              <a:t>DATASET NAME DataSet1 WINDOW=FRONT.</a:t>
            </a:r>
            <a:endParaRPr lang="nl-NL" sz="1400" b="1" dirty="0"/>
          </a:p>
          <a:p>
            <a:pPr marL="0" indent="0">
              <a:buNone/>
            </a:pPr>
            <a:r>
              <a:rPr lang="en-US" sz="1400" b="1" dirty="0"/>
              <a:t>GET</a:t>
            </a:r>
            <a:endParaRPr lang="nl-NL" sz="1400" b="1" dirty="0"/>
          </a:p>
          <a:p>
            <a:pPr marL="0" indent="0">
              <a:buNone/>
            </a:pPr>
            <a:r>
              <a:rPr lang="en-US" sz="1400" b="1" dirty="0"/>
              <a:t>  FILE='M:\data\RGI\agm2012.sav'.</a:t>
            </a:r>
            <a:endParaRPr lang="nl-NL" sz="1400" b="1" dirty="0"/>
          </a:p>
          <a:p>
            <a:pPr marL="0" indent="0">
              <a:buNone/>
            </a:pPr>
            <a:r>
              <a:rPr lang="en-US" sz="1400" b="1" dirty="0"/>
              <a:t>DATASET NAME DataSet2 WINDOW=FRONT.</a:t>
            </a:r>
            <a:endParaRPr lang="nl-NL" sz="1400" b="1" dirty="0"/>
          </a:p>
          <a:p>
            <a:pPr marL="0" indent="0">
              <a:buNone/>
            </a:pPr>
            <a:r>
              <a:rPr lang="en-US" sz="1400" b="1" dirty="0"/>
              <a:t>GET</a:t>
            </a:r>
            <a:endParaRPr lang="nl-NL" sz="1400" b="1" dirty="0"/>
          </a:p>
          <a:p>
            <a:pPr marL="0" indent="0">
              <a:buNone/>
            </a:pPr>
            <a:r>
              <a:rPr lang="en-US" sz="1400" b="1" dirty="0"/>
              <a:t>  FILE='M:\data\RGI\agm2016.sav'.</a:t>
            </a:r>
            <a:endParaRPr lang="nl-NL" sz="1400" b="1" dirty="0"/>
          </a:p>
          <a:p>
            <a:pPr marL="0" indent="0">
              <a:buNone/>
            </a:pPr>
            <a:r>
              <a:rPr lang="en-US" sz="1400" b="1" dirty="0"/>
              <a:t>DATASET NAME DataSet3 WINDOW=FRONT.</a:t>
            </a:r>
            <a:endParaRPr lang="nl-NL" sz="1400" b="1" dirty="0"/>
          </a:p>
          <a:p>
            <a:pPr marL="0" indent="0">
              <a:buNone/>
            </a:pPr>
            <a:r>
              <a:rPr lang="en-US" sz="1400" b="1" dirty="0"/>
              <a:t> </a:t>
            </a:r>
            <a:endParaRPr lang="nl-NL" sz="1400" b="1" dirty="0"/>
          </a:p>
          <a:p>
            <a:pPr marL="0" indent="0">
              <a:buNone/>
            </a:pPr>
            <a:r>
              <a:rPr lang="nl-NL" sz="1400" b="1" dirty="0"/>
              <a:t>DATASET ACTIVATE DataSet1. </a:t>
            </a:r>
          </a:p>
          <a:p>
            <a:pPr marL="0" indent="0">
              <a:buNone/>
            </a:pPr>
            <a:r>
              <a:rPr lang="nl-NL" sz="1400" b="1" dirty="0" err="1"/>
              <a:t>Compute</a:t>
            </a:r>
            <a:r>
              <a:rPr lang="nl-NL" sz="1400" b="1" dirty="0"/>
              <a:t> </a:t>
            </a:r>
            <a:r>
              <a:rPr lang="nl-NL" sz="1400" b="1" dirty="0" err="1"/>
              <a:t>verzJaar</a:t>
            </a:r>
            <a:r>
              <a:rPr lang="nl-NL" sz="1400" b="1" dirty="0"/>
              <a:t>=2008.</a:t>
            </a:r>
          </a:p>
          <a:p>
            <a:pPr marL="0" indent="0">
              <a:buNone/>
            </a:pPr>
            <a:r>
              <a:rPr lang="nl-NL" sz="1400" b="1" dirty="0" err="1"/>
              <a:t>Compute</a:t>
            </a:r>
            <a:r>
              <a:rPr lang="nl-NL" sz="1400" b="1" dirty="0"/>
              <a:t> </a:t>
            </a:r>
            <a:r>
              <a:rPr lang="nl-NL" sz="1400" b="1" dirty="0" err="1"/>
              <a:t>Strata</a:t>
            </a:r>
            <a:r>
              <a:rPr lang="nl-NL" sz="1400" b="1" dirty="0"/>
              <a:t>=geslacht.</a:t>
            </a:r>
          </a:p>
          <a:p>
            <a:pPr marL="0" indent="0">
              <a:buNone/>
            </a:pPr>
            <a:r>
              <a:rPr lang="nl-NL" sz="1400" b="1" dirty="0"/>
              <a:t> </a:t>
            </a:r>
          </a:p>
          <a:p>
            <a:pPr marL="0" indent="0">
              <a:buNone/>
            </a:pPr>
            <a:r>
              <a:rPr lang="nl-NL" sz="1400" b="1" dirty="0"/>
              <a:t>DATASET ACTIVATE DataSet2. </a:t>
            </a:r>
          </a:p>
          <a:p>
            <a:pPr marL="0" indent="0">
              <a:buNone/>
            </a:pPr>
            <a:r>
              <a:rPr lang="nl-NL" sz="1400" b="1" dirty="0" err="1"/>
              <a:t>Compute</a:t>
            </a:r>
            <a:r>
              <a:rPr lang="nl-NL" sz="1400" b="1" dirty="0"/>
              <a:t> </a:t>
            </a:r>
            <a:r>
              <a:rPr lang="nl-NL" sz="1400" b="1" dirty="0" err="1"/>
              <a:t>verzJaar</a:t>
            </a:r>
            <a:r>
              <a:rPr lang="nl-NL" sz="1400" b="1" dirty="0"/>
              <a:t>=2012.</a:t>
            </a:r>
          </a:p>
          <a:p>
            <a:pPr marL="0" indent="0">
              <a:buNone/>
            </a:pPr>
            <a:r>
              <a:rPr lang="nl-NL" sz="1400" b="1" dirty="0" err="1"/>
              <a:t>Compute</a:t>
            </a:r>
            <a:r>
              <a:rPr lang="nl-NL" sz="1400" b="1" dirty="0"/>
              <a:t> </a:t>
            </a:r>
            <a:r>
              <a:rPr lang="nl-NL" sz="1400" b="1" dirty="0" err="1"/>
              <a:t>Strata</a:t>
            </a:r>
            <a:r>
              <a:rPr lang="nl-NL" sz="1400" b="1" dirty="0"/>
              <a:t>=geslacht+2.</a:t>
            </a:r>
          </a:p>
          <a:p>
            <a:pPr marL="0" indent="0">
              <a:buNone/>
            </a:pPr>
            <a:r>
              <a:rPr lang="en-US" sz="1400" b="1" dirty="0"/>
              <a:t> </a:t>
            </a:r>
            <a:endParaRPr lang="nl-NL" sz="1400" b="1" dirty="0"/>
          </a:p>
          <a:p>
            <a:pPr marL="0" indent="0">
              <a:buNone/>
            </a:pPr>
            <a:r>
              <a:rPr lang="nl-NL" sz="1400" b="1" dirty="0"/>
              <a:t>DATASET ACTIVATE DataSet3. </a:t>
            </a:r>
          </a:p>
          <a:p>
            <a:pPr marL="0" indent="0">
              <a:buNone/>
            </a:pPr>
            <a:r>
              <a:rPr lang="nl-NL" sz="1400" b="1" dirty="0" err="1"/>
              <a:t>Compute</a:t>
            </a:r>
            <a:r>
              <a:rPr lang="nl-NL" sz="1400" b="1" dirty="0"/>
              <a:t> </a:t>
            </a:r>
            <a:r>
              <a:rPr lang="nl-NL" sz="1400" b="1" dirty="0" err="1"/>
              <a:t>verzJaar</a:t>
            </a:r>
            <a:r>
              <a:rPr lang="nl-NL" sz="1400" b="1" dirty="0"/>
              <a:t>=2016.</a:t>
            </a:r>
          </a:p>
          <a:p>
            <a:pPr marL="0" indent="0">
              <a:buNone/>
            </a:pPr>
            <a:r>
              <a:rPr lang="nl-NL" sz="1400" b="1" dirty="0" err="1"/>
              <a:t>Compute</a:t>
            </a:r>
            <a:r>
              <a:rPr lang="nl-NL" sz="1400" b="1" dirty="0"/>
              <a:t> </a:t>
            </a:r>
            <a:r>
              <a:rPr lang="nl-NL" sz="1400" b="1" dirty="0" err="1" smtClean="0"/>
              <a:t>Strata</a:t>
            </a:r>
            <a:r>
              <a:rPr lang="nl-NL" sz="1400" b="1" dirty="0" smtClean="0"/>
              <a:t>=geslacht+10.</a:t>
            </a:r>
          </a:p>
          <a:p>
            <a:pPr marL="0" indent="0">
              <a:buNone/>
            </a:pPr>
            <a:r>
              <a:rPr lang="nl-NL" sz="1400" b="1" dirty="0"/>
              <a:t>RENAME VARIABLES (</a:t>
            </a:r>
            <a:r>
              <a:rPr lang="nl-NL" sz="1400" b="1" dirty="0" err="1"/>
              <a:t>ewCBSGGD</a:t>
            </a:r>
            <a:r>
              <a:rPr lang="nl-NL" sz="1400" b="1" dirty="0"/>
              <a:t> = weegfactor1).</a:t>
            </a:r>
          </a:p>
          <a:p>
            <a:pPr marL="0" indent="0">
              <a:buNone/>
            </a:pPr>
            <a:endParaRPr lang="nl-NL" sz="1400" b="1" dirty="0"/>
          </a:p>
          <a:p>
            <a:pPr lvl="8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7413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1496" y="818652"/>
            <a:ext cx="7596000" cy="1143000"/>
          </a:xfrm>
        </p:spPr>
        <p:txBody>
          <a:bodyPr/>
          <a:lstStyle/>
          <a:p>
            <a:pPr algn="ctr"/>
            <a:r>
              <a:rPr lang="nl-NL" sz="3600" dirty="0" err="1"/>
              <a:t>Surveys</a:t>
            </a:r>
            <a:r>
              <a:rPr lang="nl-NL" sz="3600" dirty="0"/>
              <a:t> </a:t>
            </a:r>
            <a:r>
              <a:rPr lang="nl-NL" sz="3600" dirty="0" smtClean="0"/>
              <a:t>Combineren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91496" y="1718772"/>
            <a:ext cx="7596000" cy="3121845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/>
              <a:t>DATASET ACTIVATE DataSet1.</a:t>
            </a:r>
            <a:endParaRPr lang="nl-NL" sz="1400" dirty="0"/>
          </a:p>
          <a:p>
            <a:pPr marL="0" indent="0">
              <a:buNone/>
            </a:pPr>
            <a:r>
              <a:rPr lang="en-US" sz="1400" dirty="0"/>
              <a:t>ADD FILES /FILE=*</a:t>
            </a:r>
            <a:endParaRPr lang="nl-NL" sz="1400" dirty="0"/>
          </a:p>
          <a:p>
            <a:pPr marL="0" indent="0">
              <a:buNone/>
            </a:pPr>
            <a:r>
              <a:rPr lang="en-US" sz="1400" dirty="0"/>
              <a:t>  /FILE='DataSet2'.</a:t>
            </a:r>
            <a:endParaRPr lang="nl-NL" sz="1400" dirty="0"/>
          </a:p>
          <a:p>
            <a:pPr marL="0" indent="0">
              <a:buNone/>
            </a:pPr>
            <a:r>
              <a:rPr lang="en-US" sz="1400" dirty="0"/>
              <a:t>EXECUTE.</a:t>
            </a:r>
            <a:endParaRPr lang="nl-NL" sz="1400" dirty="0"/>
          </a:p>
          <a:p>
            <a:pPr marL="0" indent="0">
              <a:buNone/>
            </a:pPr>
            <a:r>
              <a:rPr lang="en-US" sz="1400" dirty="0"/>
              <a:t> </a:t>
            </a:r>
            <a:endParaRPr lang="nl-NL" sz="1400" dirty="0"/>
          </a:p>
          <a:p>
            <a:pPr marL="0" indent="0">
              <a:buNone/>
            </a:pPr>
            <a:r>
              <a:rPr lang="en-US" sz="1400" dirty="0"/>
              <a:t>ADD FILES /FILE=*</a:t>
            </a:r>
            <a:endParaRPr lang="nl-NL" sz="1400" dirty="0"/>
          </a:p>
          <a:p>
            <a:pPr marL="0" indent="0">
              <a:buNone/>
            </a:pPr>
            <a:r>
              <a:rPr lang="en-US" sz="1400" dirty="0"/>
              <a:t>  /FILE='DataSet3'.</a:t>
            </a:r>
            <a:endParaRPr lang="nl-NL" sz="1400" dirty="0"/>
          </a:p>
          <a:p>
            <a:pPr marL="0" indent="0">
              <a:buNone/>
            </a:pPr>
            <a:r>
              <a:rPr lang="en-US" sz="1400" dirty="0"/>
              <a:t> </a:t>
            </a:r>
            <a:endParaRPr lang="nl-NL" sz="1400" dirty="0"/>
          </a:p>
          <a:p>
            <a:pPr marL="0" indent="0">
              <a:buNone/>
            </a:pPr>
            <a:r>
              <a:rPr lang="en-US" sz="1400" dirty="0"/>
              <a:t>FREQUENCIES VARIABLES=</a:t>
            </a:r>
            <a:r>
              <a:rPr lang="en-US" sz="1400" dirty="0" err="1"/>
              <a:t>verzJaar</a:t>
            </a:r>
            <a:endParaRPr lang="nl-NL" sz="1400" dirty="0"/>
          </a:p>
          <a:p>
            <a:pPr marL="0" indent="0">
              <a:buNone/>
            </a:pPr>
            <a:r>
              <a:rPr lang="en-US" sz="1400" dirty="0"/>
              <a:t>  /ORDER=ANALYSIS.</a:t>
            </a:r>
            <a:endParaRPr lang="nl-NL" sz="1400" dirty="0"/>
          </a:p>
          <a:p>
            <a:pPr marL="0" indent="0">
              <a:buNone/>
            </a:pPr>
            <a:r>
              <a:rPr lang="en-US" sz="1400" dirty="0"/>
              <a:t>SAVE OUTFILE='M:\data\RGI\agm200820122016.sav'</a:t>
            </a:r>
            <a:endParaRPr lang="nl-NL" sz="1400" dirty="0"/>
          </a:p>
          <a:p>
            <a:pPr marL="0" indent="0">
              <a:buNone/>
            </a:pPr>
            <a:r>
              <a:rPr lang="en-US" sz="1400" dirty="0"/>
              <a:t>  /COMPRESSED.</a:t>
            </a:r>
            <a:endParaRPr lang="nl-NL" sz="1400" dirty="0"/>
          </a:p>
        </p:txBody>
      </p:sp>
      <p:pic>
        <p:nvPicPr>
          <p:cNvPr id="4" name="Afbeelding 3"/>
          <p:cNvPicPr/>
          <p:nvPr/>
        </p:nvPicPr>
        <p:blipFill rotWithShape="1">
          <a:blip r:embed="rId2"/>
          <a:srcRect l="3191" r="72637" b="44785"/>
          <a:stretch/>
        </p:blipFill>
        <p:spPr bwMode="auto">
          <a:xfrm>
            <a:off x="5832168" y="1808784"/>
            <a:ext cx="2995605" cy="36093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828680"/>
              </p:ext>
            </p:extLst>
          </p:nvPr>
        </p:nvGraphicFramePr>
        <p:xfrm>
          <a:off x="701484" y="4540984"/>
          <a:ext cx="4257673" cy="14295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6072"/>
                <a:gridCol w="648531"/>
                <a:gridCol w="648531"/>
                <a:gridCol w="776323"/>
                <a:gridCol w="819108"/>
                <a:gridCol w="819108"/>
              </a:tblGrid>
              <a:tr h="0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verzJaar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Frequency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Percent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Valid Percent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Cumulative Percent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0">
                <a:tc rowSpan="4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Valid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2008,00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6511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28,3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28,3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28,3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2012,00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7615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33,1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33,1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61,4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2016,00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8869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38,6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38,6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100,0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Total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22995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100,0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100,0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 </a:t>
                      </a:r>
                      <a:endParaRPr lang="nl-NL" sz="1050" dirty="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451100" y="40465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23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1496" y="818652"/>
            <a:ext cx="7596000" cy="1143000"/>
          </a:xfrm>
        </p:spPr>
        <p:txBody>
          <a:bodyPr/>
          <a:lstStyle/>
          <a:p>
            <a:pPr algn="ctr"/>
            <a:r>
              <a:rPr lang="nl-NL" sz="3600" dirty="0" err="1"/>
              <a:t>Surveys</a:t>
            </a:r>
            <a:r>
              <a:rPr lang="nl-NL" sz="3600" dirty="0"/>
              <a:t> </a:t>
            </a:r>
            <a:r>
              <a:rPr lang="nl-NL" sz="3600" dirty="0" smtClean="0"/>
              <a:t>analyseren/plan file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91496" y="1718773"/>
            <a:ext cx="3690492" cy="1935258"/>
          </a:xfrm>
          <a:solidFill>
            <a:schemeClr val="bg1">
              <a:lumMod val="95000"/>
              <a:alpha val="93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1400" dirty="0"/>
              <a:t>* Analysis Preparation Wizard.</a:t>
            </a:r>
            <a:endParaRPr lang="nl-NL" sz="1400" dirty="0"/>
          </a:p>
          <a:p>
            <a:pPr marL="0" indent="0">
              <a:buNone/>
            </a:pPr>
            <a:r>
              <a:rPr lang="en-US" sz="1400" dirty="0"/>
              <a:t>CSPLAN ANALYSIS</a:t>
            </a:r>
            <a:endParaRPr lang="nl-NL" sz="1400" dirty="0"/>
          </a:p>
          <a:p>
            <a:pPr marL="0" indent="0">
              <a:buNone/>
            </a:pPr>
            <a:r>
              <a:rPr lang="en-US" sz="1400" dirty="0"/>
              <a:t>  /PLAN FILE='M:\data\RGI\</a:t>
            </a:r>
            <a:r>
              <a:rPr lang="en-US" sz="1400" dirty="0" err="1"/>
              <a:t>daansplan.csaplan</a:t>
            </a:r>
            <a:r>
              <a:rPr lang="en-US" sz="1400" dirty="0"/>
              <a:t>'</a:t>
            </a:r>
            <a:endParaRPr lang="nl-NL" sz="1400" dirty="0"/>
          </a:p>
          <a:p>
            <a:pPr marL="0" indent="0">
              <a:buNone/>
            </a:pPr>
            <a:r>
              <a:rPr lang="en-US" sz="1400" dirty="0"/>
              <a:t>  /PLANVARS ANALYSISWEIGHT=weegfactor1       </a:t>
            </a:r>
            <a:endParaRPr lang="nl-NL" sz="1400" dirty="0"/>
          </a:p>
          <a:p>
            <a:pPr marL="0" indent="0">
              <a:buNone/>
            </a:pPr>
            <a:r>
              <a:rPr lang="en-US" sz="1400" dirty="0"/>
              <a:t>  /SRSESTIMATOR TYPE=WOR</a:t>
            </a:r>
            <a:endParaRPr lang="nl-NL" sz="1400" dirty="0"/>
          </a:p>
          <a:p>
            <a:pPr marL="0" indent="0">
              <a:buNone/>
            </a:pPr>
            <a:r>
              <a:rPr lang="en-US" sz="1400" dirty="0"/>
              <a:t>  /PRINT PLAN</a:t>
            </a:r>
            <a:endParaRPr lang="nl-NL" sz="1400" dirty="0"/>
          </a:p>
          <a:p>
            <a:pPr marL="0" indent="0">
              <a:buNone/>
            </a:pPr>
            <a:r>
              <a:rPr lang="en-US" sz="1400" dirty="0"/>
              <a:t>  /DESIGN STRATA=Strata </a:t>
            </a:r>
            <a:endParaRPr lang="nl-NL" sz="1400" dirty="0"/>
          </a:p>
          <a:p>
            <a:pPr marL="0" indent="0">
              <a:buNone/>
            </a:pPr>
            <a:r>
              <a:rPr lang="en-US" sz="1400" dirty="0"/>
              <a:t>  /ESTIMATOR TYPE=WR.</a:t>
            </a:r>
            <a:endParaRPr lang="nl-NL" sz="1400" dirty="0"/>
          </a:p>
        </p:txBody>
      </p:sp>
      <p:pic>
        <p:nvPicPr>
          <p:cNvPr id="5" name="Afbeelding 4"/>
          <p:cNvPicPr/>
          <p:nvPr/>
        </p:nvPicPr>
        <p:blipFill rotWithShape="1">
          <a:blip r:embed="rId2"/>
          <a:srcRect l="6854" r="67197" b="32131"/>
          <a:stretch/>
        </p:blipFill>
        <p:spPr bwMode="auto">
          <a:xfrm>
            <a:off x="5922180" y="1808784"/>
            <a:ext cx="2700360" cy="36904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408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1496" y="818652"/>
            <a:ext cx="7596000" cy="1143000"/>
          </a:xfrm>
        </p:spPr>
        <p:txBody>
          <a:bodyPr/>
          <a:lstStyle/>
          <a:p>
            <a:pPr algn="ctr"/>
            <a:r>
              <a:rPr lang="nl-NL" sz="3600" dirty="0" err="1"/>
              <a:t>Surveys</a:t>
            </a:r>
            <a:r>
              <a:rPr lang="nl-NL" sz="3600" dirty="0"/>
              <a:t> </a:t>
            </a:r>
            <a:r>
              <a:rPr lang="nl-NL" sz="3600" dirty="0" smtClean="0"/>
              <a:t>analyseren/crosstabs</a:t>
            </a:r>
            <a:endParaRPr lang="nl-NL" dirty="0"/>
          </a:p>
        </p:txBody>
      </p:sp>
      <p:pic>
        <p:nvPicPr>
          <p:cNvPr id="5" name="Afbeelding 4"/>
          <p:cNvPicPr/>
          <p:nvPr/>
        </p:nvPicPr>
        <p:blipFill rotWithShape="1">
          <a:blip r:embed="rId2"/>
          <a:srcRect l="12292" t="46702" r="45017" b="5499"/>
          <a:stretch/>
        </p:blipFill>
        <p:spPr bwMode="auto">
          <a:xfrm>
            <a:off x="3221820" y="2730597"/>
            <a:ext cx="5850780" cy="411559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ijdelijke aanduiding voor inhoud 2"/>
          <p:cNvSpPr>
            <a:spLocks noGrp="1"/>
          </p:cNvSpPr>
          <p:nvPr>
            <p:ph idx="1"/>
          </p:nvPr>
        </p:nvSpPr>
        <p:spPr>
          <a:xfrm>
            <a:off x="791496" y="1538748"/>
            <a:ext cx="3690492" cy="2430324"/>
          </a:xfrm>
          <a:solidFill>
            <a:schemeClr val="bg1">
              <a:lumMod val="95000"/>
              <a:alpha val="87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1400" dirty="0"/>
              <a:t>GET</a:t>
            </a:r>
          </a:p>
          <a:p>
            <a:pPr marL="0" indent="0">
              <a:buNone/>
            </a:pPr>
            <a:r>
              <a:rPr lang="en-US" sz="1400" dirty="0"/>
              <a:t>  FILE='M:\data\RGI\agm200820122016.sav'.</a:t>
            </a:r>
          </a:p>
          <a:p>
            <a:pPr marL="0" indent="0">
              <a:buNone/>
            </a:pPr>
            <a:r>
              <a:rPr lang="en-US" sz="1400" dirty="0"/>
              <a:t>DATASET NAME </a:t>
            </a:r>
            <a:r>
              <a:rPr lang="en-US" sz="1400" dirty="0" smtClean="0"/>
              <a:t>DataSet1 </a:t>
            </a:r>
            <a:r>
              <a:rPr lang="en-US" sz="1400" dirty="0"/>
              <a:t>WINDOW=FRONT.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CSTABULATE</a:t>
            </a:r>
          </a:p>
          <a:p>
            <a:pPr marL="0" indent="0">
              <a:buNone/>
            </a:pPr>
            <a:r>
              <a:rPr lang="en-US" sz="1400" dirty="0"/>
              <a:t>  /PLAN FILE='M:\data\RGI\</a:t>
            </a:r>
            <a:r>
              <a:rPr lang="en-US" sz="1400" dirty="0" err="1"/>
              <a:t>daansplan.csaplan</a:t>
            </a:r>
            <a:r>
              <a:rPr lang="en-US" sz="1400" dirty="0"/>
              <a:t>'</a:t>
            </a:r>
          </a:p>
          <a:p>
            <a:pPr marL="0" indent="0">
              <a:buNone/>
            </a:pPr>
            <a:r>
              <a:rPr lang="en-US" sz="1400" dirty="0"/>
              <a:t>  /TABLES VARIABLES=AGGWS203 BY </a:t>
            </a:r>
            <a:r>
              <a:rPr lang="en-US" sz="1400" dirty="0" err="1"/>
              <a:t>verzJaar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  /CELLS POPSIZE COLPCT</a:t>
            </a:r>
          </a:p>
          <a:p>
            <a:pPr marL="0" indent="0">
              <a:buNone/>
            </a:pPr>
            <a:r>
              <a:rPr lang="en-US" sz="1400" dirty="0"/>
              <a:t>  /STATISTICS CIN(95) COUNT</a:t>
            </a:r>
          </a:p>
          <a:p>
            <a:pPr marL="0" indent="0">
              <a:buNone/>
            </a:pPr>
            <a:r>
              <a:rPr lang="en-US" sz="1400" dirty="0"/>
              <a:t>  /MISSING SCOPE=TABLE </a:t>
            </a:r>
            <a:r>
              <a:rPr lang="en-US" sz="1400" dirty="0" smtClean="0"/>
              <a:t>CLASSMISSING=EXCLUDE.</a:t>
            </a:r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261259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1496" y="818652"/>
            <a:ext cx="7596000" cy="1143000"/>
          </a:xfrm>
        </p:spPr>
        <p:txBody>
          <a:bodyPr/>
          <a:lstStyle/>
          <a:p>
            <a:pPr algn="ctr"/>
            <a:r>
              <a:rPr lang="nl-NL" sz="3600" dirty="0" err="1"/>
              <a:t>Surveys</a:t>
            </a:r>
            <a:r>
              <a:rPr lang="nl-NL" sz="3600" dirty="0"/>
              <a:t> </a:t>
            </a:r>
            <a:r>
              <a:rPr lang="nl-NL" sz="3600" dirty="0" smtClean="0"/>
              <a:t>analyseren/Regressie</a:t>
            </a:r>
            <a:endParaRPr lang="nl-NL" dirty="0"/>
          </a:p>
        </p:txBody>
      </p:sp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701484" y="1628760"/>
            <a:ext cx="5040672" cy="2250300"/>
          </a:xfrm>
          <a:solidFill>
            <a:schemeClr val="bg1">
              <a:lumMod val="95000"/>
              <a:alpha val="87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1400" dirty="0" smtClean="0"/>
              <a:t>* Complex Samples General Linear Model.</a:t>
            </a:r>
            <a:endParaRPr lang="nl-NL" sz="1400" dirty="0" smtClean="0"/>
          </a:p>
          <a:p>
            <a:pPr marL="0" indent="0">
              <a:buNone/>
            </a:pPr>
            <a:r>
              <a:rPr lang="en-US" sz="1400" dirty="0" smtClean="0"/>
              <a:t>CSGLM  </a:t>
            </a:r>
            <a:r>
              <a:rPr lang="en-US" sz="1400" dirty="0"/>
              <a:t>AGGWS201 WITH </a:t>
            </a:r>
            <a:r>
              <a:rPr lang="en-US" sz="1400" dirty="0" err="1"/>
              <a:t>verzJaar</a:t>
            </a:r>
            <a:endParaRPr lang="nl-NL" sz="1400" dirty="0"/>
          </a:p>
          <a:p>
            <a:pPr marL="0" indent="0">
              <a:buNone/>
            </a:pPr>
            <a:r>
              <a:rPr lang="en-US" sz="1400" dirty="0" smtClean="0"/>
              <a:t>  /PLAN FILE='M:\data\RGI\</a:t>
            </a:r>
            <a:r>
              <a:rPr lang="en-US" sz="1400" dirty="0" err="1" smtClean="0"/>
              <a:t>daansplan.csaplan</a:t>
            </a:r>
            <a:r>
              <a:rPr lang="en-US" sz="1400" dirty="0" smtClean="0"/>
              <a:t>'</a:t>
            </a:r>
            <a:endParaRPr lang="nl-NL" sz="1400" dirty="0" smtClean="0"/>
          </a:p>
          <a:p>
            <a:pPr marL="0" indent="0">
              <a:buNone/>
            </a:pPr>
            <a:r>
              <a:rPr lang="en-US" sz="1400" dirty="0" smtClean="0"/>
              <a:t>  </a:t>
            </a:r>
            <a:r>
              <a:rPr lang="en-US" sz="1400" dirty="0"/>
              <a:t>/MODEL </a:t>
            </a:r>
            <a:r>
              <a:rPr lang="en-US" sz="1400" dirty="0" err="1"/>
              <a:t>verzJaar</a:t>
            </a:r>
            <a:endParaRPr lang="nl-NL" sz="1400" dirty="0"/>
          </a:p>
          <a:p>
            <a:pPr marL="0" indent="0">
              <a:buNone/>
            </a:pPr>
            <a:r>
              <a:rPr lang="en-US" sz="1400" dirty="0"/>
              <a:t>  /INTERCEPT INCLUDE=YES SHOW=YES</a:t>
            </a:r>
            <a:endParaRPr lang="nl-NL" sz="1400" dirty="0"/>
          </a:p>
          <a:p>
            <a:pPr marL="0" indent="0">
              <a:buNone/>
            </a:pPr>
            <a:r>
              <a:rPr lang="en-US" sz="1400" dirty="0"/>
              <a:t>  /STATISTICS PARAMETER SE CINTERVAL TTEST</a:t>
            </a:r>
            <a:endParaRPr lang="nl-NL" sz="1400" dirty="0"/>
          </a:p>
          <a:p>
            <a:pPr marL="0" indent="0">
              <a:buNone/>
            </a:pPr>
            <a:r>
              <a:rPr lang="en-US" sz="1400" dirty="0"/>
              <a:t>  /PRINT SUMMARY VARIABLEINFO SAMPLEINFO</a:t>
            </a:r>
            <a:endParaRPr lang="nl-NL" sz="1400" dirty="0"/>
          </a:p>
          <a:p>
            <a:pPr marL="0" indent="0">
              <a:buNone/>
            </a:pPr>
            <a:r>
              <a:rPr lang="en-US" sz="1400" dirty="0"/>
              <a:t>  /TEST TYPE=F PADJUST=LSD</a:t>
            </a:r>
            <a:endParaRPr lang="nl-NL" sz="1400" dirty="0"/>
          </a:p>
          <a:p>
            <a:pPr marL="0" indent="0">
              <a:buNone/>
            </a:pPr>
            <a:r>
              <a:rPr lang="en-US" sz="1400" dirty="0"/>
              <a:t>  /MISSING CLASSMISSING=EXCLUDE</a:t>
            </a:r>
            <a:endParaRPr lang="nl-NL" sz="1400" dirty="0"/>
          </a:p>
          <a:p>
            <a:pPr marL="0" indent="0">
              <a:buNone/>
            </a:pPr>
            <a:r>
              <a:rPr lang="en-US" sz="1400" dirty="0"/>
              <a:t>  /CRITERIA CILEVEL=95.</a:t>
            </a:r>
            <a:endParaRPr lang="nl-NL" sz="1400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/>
        </p:nvGraphicFramePr>
        <p:xfrm>
          <a:off x="1794034" y="4151313"/>
          <a:ext cx="5570219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7038"/>
                <a:gridCol w="641687"/>
                <a:gridCol w="661000"/>
                <a:gridCol w="717693"/>
                <a:gridCol w="717693"/>
                <a:gridCol w="736383"/>
                <a:gridCol w="736383"/>
                <a:gridCol w="632342"/>
              </a:tblGrid>
              <a:tr h="0">
                <a:tc gridSpan="8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Parameter Estimates</a:t>
                      </a:r>
                      <a:r>
                        <a:rPr lang="nl-NL" sz="900" baseline="30000">
                          <a:effectLst/>
                        </a:rPr>
                        <a:t>a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Parameter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Estimate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Std. Error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95% Confidence Interval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Hypothesis Test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Lower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Upper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t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df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Sig.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(Intercept)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-2,292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24,251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-49,825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45,242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-,094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21957,000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,925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verzJaar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,013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,012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-,010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,037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1,114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21957,000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,265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 gridSpan="8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a. Model: AGGWS201 Body Mass Index = (Intercept) + </a:t>
                      </a:r>
                      <a:r>
                        <a:rPr lang="en-US" sz="900" dirty="0" err="1">
                          <a:effectLst/>
                        </a:rPr>
                        <a:t>verzJaar</a:t>
                      </a:r>
                      <a:endParaRPr lang="nl-NL" sz="1050" dirty="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93875" y="41513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94034" y="4151313"/>
          <a:ext cx="5570219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7038"/>
                <a:gridCol w="641687"/>
                <a:gridCol w="661000"/>
                <a:gridCol w="717693"/>
                <a:gridCol w="717693"/>
                <a:gridCol w="736383"/>
                <a:gridCol w="736383"/>
                <a:gridCol w="632342"/>
              </a:tblGrid>
              <a:tr h="0">
                <a:tc gridSpan="8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Parameter Estimates</a:t>
                      </a:r>
                      <a:r>
                        <a:rPr lang="nl-NL" sz="900" baseline="30000">
                          <a:effectLst/>
                        </a:rPr>
                        <a:t>a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Parameter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Estimate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Std. Error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95% Confidence Interval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Hypothesis Test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Lower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Upper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t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df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Sig.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(Intercept)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-2,292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24,251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-49,825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45,242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-,094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21957,000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,925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verzJaar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,013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,012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-,010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,037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1,114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21957,000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,265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 gridSpan="8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a. Model: AGGWS201 Body Mass Index = (Intercept) + </a:t>
                      </a:r>
                      <a:r>
                        <a:rPr lang="en-US" sz="900" dirty="0" err="1">
                          <a:effectLst/>
                        </a:rPr>
                        <a:t>verzJaar</a:t>
                      </a:r>
                      <a:endParaRPr lang="nl-NL" sz="1050" dirty="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793875" y="41513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1241556" y="5848595"/>
            <a:ext cx="35104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l-NL" sz="1200" dirty="0" smtClean="0"/>
              <a:t>Als </a:t>
            </a:r>
            <a:r>
              <a:rPr lang="nl-NL" sz="1200" dirty="0" err="1" smtClean="0"/>
              <a:t>verzJaar</a:t>
            </a:r>
            <a:r>
              <a:rPr lang="nl-NL" sz="1200" dirty="0"/>
              <a:t>(0,4,8) dan </a:t>
            </a:r>
            <a:r>
              <a:rPr lang="nl-NL" sz="1200" dirty="0" err="1" smtClean="0"/>
              <a:t>Intercept</a:t>
            </a:r>
            <a:r>
              <a:rPr lang="nl-NL" sz="1200" dirty="0" smtClean="0"/>
              <a:t>=24.67;verzJaar=0.013</a:t>
            </a:r>
          </a:p>
          <a:p>
            <a:r>
              <a:rPr lang="nl-NL" sz="1200" dirty="0" smtClean="0"/>
              <a:t>Als </a:t>
            </a:r>
            <a:r>
              <a:rPr lang="nl-NL" sz="1200" dirty="0" err="1" smtClean="0"/>
              <a:t>verzJaar</a:t>
            </a:r>
            <a:r>
              <a:rPr lang="nl-NL" sz="1200" dirty="0"/>
              <a:t>(0,1,2) dan </a:t>
            </a:r>
            <a:r>
              <a:rPr lang="nl-NL" sz="1200" dirty="0" err="1" smtClean="0"/>
              <a:t>Intercept</a:t>
            </a:r>
            <a:r>
              <a:rPr lang="nl-NL" sz="1200" dirty="0" smtClean="0"/>
              <a:t>=24.67;verzJaar=0.054 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8952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1496" y="1268712"/>
            <a:ext cx="7596000" cy="1143000"/>
          </a:xfrm>
        </p:spPr>
        <p:txBody>
          <a:bodyPr/>
          <a:lstStyle/>
          <a:p>
            <a:pPr algn="ctr"/>
            <a:r>
              <a:rPr lang="nl-NL" dirty="0" smtClean="0"/>
              <a:t>De ochtend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81563" y="2647467"/>
            <a:ext cx="7596000" cy="3121845"/>
          </a:xfrm>
        </p:spPr>
        <p:txBody>
          <a:bodyPr/>
          <a:lstStyle/>
          <a:p>
            <a:pPr lvl="0"/>
            <a:r>
              <a:rPr lang="nl-NL" sz="2400" dirty="0" smtClean="0"/>
              <a:t>Inleiding </a:t>
            </a:r>
            <a:r>
              <a:rPr lang="nl-NL" sz="2400" dirty="0"/>
              <a:t>over </a:t>
            </a:r>
            <a:r>
              <a:rPr lang="nl-NL" sz="2400" dirty="0" smtClean="0"/>
              <a:t>wegen &amp; designeffecten </a:t>
            </a:r>
            <a:r>
              <a:rPr lang="nl-NL" sz="2400" dirty="0"/>
              <a:t>– Daan Uitenbroek</a:t>
            </a:r>
          </a:p>
          <a:p>
            <a:pPr lvl="0"/>
            <a:r>
              <a:rPr lang="nl-NL" sz="2400" dirty="0"/>
              <a:t>Hoe doe je analyses in complex samples (kruistabellen, gemiddelden, regressieanalyse) – Henriëtte Dijkshoorn</a:t>
            </a:r>
          </a:p>
          <a:p>
            <a:pPr lvl="0"/>
            <a:r>
              <a:rPr lang="nl-NL" sz="2400" dirty="0" err="1" smtClean="0"/>
              <a:t>Surveys</a:t>
            </a:r>
            <a:r>
              <a:rPr lang="nl-NL" sz="2400" dirty="0" smtClean="0"/>
              <a:t> Combineren/trendanalyse </a:t>
            </a:r>
            <a:r>
              <a:rPr lang="nl-NL" sz="2400" dirty="0"/>
              <a:t>– Daan Uitenbroek</a:t>
            </a:r>
          </a:p>
          <a:p>
            <a:pPr lvl="0"/>
            <a:endParaRPr lang="nl-NL" sz="2400" dirty="0" smtClean="0"/>
          </a:p>
          <a:p>
            <a:pPr lvl="0"/>
            <a:r>
              <a:rPr lang="nl-NL" sz="2400" dirty="0" smtClean="0"/>
              <a:t>Vragen </a:t>
            </a:r>
            <a:r>
              <a:rPr lang="nl-NL" sz="2400" dirty="0"/>
              <a:t> </a:t>
            </a:r>
            <a:r>
              <a:rPr lang="nl-NL" sz="2400" dirty="0" smtClean="0"/>
              <a:t>–Henriëtte </a:t>
            </a:r>
            <a:r>
              <a:rPr lang="nl-NL" sz="2400" dirty="0" err="1" smtClean="0"/>
              <a:t>Dijkshoorn</a:t>
            </a:r>
            <a:r>
              <a:rPr lang="nl-NL" sz="2400" dirty="0"/>
              <a:t> &amp; Daan </a:t>
            </a:r>
            <a:r>
              <a:rPr lang="nl-NL" sz="2400" dirty="0" smtClean="0"/>
              <a:t>Uitenbroek</a:t>
            </a:r>
            <a:endParaRPr lang="nl-NL" sz="2400" dirty="0"/>
          </a:p>
          <a:p>
            <a:pPr lvl="8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273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1496" y="818652"/>
            <a:ext cx="7596000" cy="1143000"/>
          </a:xfrm>
        </p:spPr>
        <p:txBody>
          <a:bodyPr/>
          <a:lstStyle/>
          <a:p>
            <a:pPr algn="ctr"/>
            <a:r>
              <a:rPr lang="nl-NL" sz="3600" dirty="0" err="1"/>
              <a:t>Surveys</a:t>
            </a:r>
            <a:r>
              <a:rPr lang="nl-NL" sz="3600" dirty="0"/>
              <a:t> </a:t>
            </a:r>
            <a:r>
              <a:rPr lang="nl-NL" sz="3600" dirty="0" smtClean="0"/>
              <a:t>analyseren/Regressie</a:t>
            </a:r>
            <a:endParaRPr lang="nl-NL" dirty="0"/>
          </a:p>
        </p:txBody>
      </p:sp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701484" y="1628760"/>
            <a:ext cx="5040672" cy="2250300"/>
          </a:xfrm>
          <a:solidFill>
            <a:schemeClr val="bg1">
              <a:lumMod val="95000"/>
              <a:alpha val="87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1400" dirty="0"/>
              <a:t>* Complex Samples General Linear Model.</a:t>
            </a:r>
            <a:endParaRPr lang="nl-NL" sz="1400" dirty="0"/>
          </a:p>
          <a:p>
            <a:pPr marL="0" indent="0">
              <a:buNone/>
            </a:pPr>
            <a:r>
              <a:rPr lang="nl-NL" sz="1400" dirty="0"/>
              <a:t>CSGLM  AGGWS201 BY geslacht WITH </a:t>
            </a:r>
            <a:r>
              <a:rPr lang="nl-NL" sz="1400" dirty="0" err="1"/>
              <a:t>verzJaar</a:t>
            </a:r>
            <a:r>
              <a:rPr lang="nl-NL" sz="1400" dirty="0"/>
              <a:t> lftcat8</a:t>
            </a:r>
          </a:p>
          <a:p>
            <a:pPr marL="0" indent="0">
              <a:buNone/>
            </a:pPr>
            <a:r>
              <a:rPr lang="nl-NL" sz="1400" dirty="0"/>
              <a:t>  /PLAN FILE=</a:t>
            </a:r>
            <a:r>
              <a:rPr lang="nl-NL" sz="1400" dirty="0" err="1"/>
              <a:t>'M</a:t>
            </a:r>
            <a:r>
              <a:rPr lang="nl-NL" sz="1400" dirty="0"/>
              <a:t>:\data\RGI\</a:t>
            </a:r>
            <a:r>
              <a:rPr lang="nl-NL" sz="1400" dirty="0" err="1"/>
              <a:t>daansplan.csaplan</a:t>
            </a:r>
            <a:r>
              <a:rPr lang="nl-NL" sz="1400" dirty="0"/>
              <a:t>'</a:t>
            </a:r>
          </a:p>
          <a:p>
            <a:pPr marL="0" indent="0">
              <a:buNone/>
            </a:pPr>
            <a:r>
              <a:rPr lang="nl-NL" sz="1400" dirty="0"/>
              <a:t>  /MODEL geslacht </a:t>
            </a:r>
            <a:r>
              <a:rPr lang="nl-NL" sz="1400" dirty="0" err="1"/>
              <a:t>verzJaar</a:t>
            </a:r>
            <a:r>
              <a:rPr lang="nl-NL" sz="1400" dirty="0"/>
              <a:t> lftcat8</a:t>
            </a:r>
          </a:p>
          <a:p>
            <a:pPr marL="0" indent="0">
              <a:buNone/>
            </a:pPr>
            <a:r>
              <a:rPr lang="nl-NL" sz="1400" dirty="0"/>
              <a:t>  </a:t>
            </a:r>
            <a:r>
              <a:rPr lang="en-US" sz="1400" dirty="0"/>
              <a:t>/INTERCEPT INCLUDE=YES SHOW=YES</a:t>
            </a:r>
            <a:endParaRPr lang="nl-NL" sz="1400" dirty="0"/>
          </a:p>
          <a:p>
            <a:pPr marL="0" indent="0">
              <a:buNone/>
            </a:pPr>
            <a:r>
              <a:rPr lang="en-US" sz="1400" dirty="0"/>
              <a:t>  /STATISTICS PARAMETER SE CINTERVAL TTEST</a:t>
            </a:r>
            <a:endParaRPr lang="nl-NL" sz="1400" dirty="0"/>
          </a:p>
          <a:p>
            <a:pPr marL="0" indent="0">
              <a:buNone/>
            </a:pPr>
            <a:r>
              <a:rPr lang="en-US" sz="1400" dirty="0"/>
              <a:t>  /PRINT SUMMARY VARIABLEINFO SAMPLEINFO</a:t>
            </a:r>
            <a:endParaRPr lang="nl-NL" sz="1400" dirty="0"/>
          </a:p>
          <a:p>
            <a:pPr marL="0" indent="0">
              <a:buNone/>
            </a:pPr>
            <a:r>
              <a:rPr lang="en-US" sz="1400" dirty="0"/>
              <a:t>  /TEST TYPE=F PADJUST=LSD</a:t>
            </a:r>
            <a:endParaRPr lang="nl-NL" sz="1400" dirty="0"/>
          </a:p>
          <a:p>
            <a:pPr marL="0" indent="0">
              <a:buNone/>
            </a:pPr>
            <a:r>
              <a:rPr lang="en-US" sz="1400" dirty="0"/>
              <a:t>  /MISSING CLASSMISSING=EXCLUDE</a:t>
            </a:r>
            <a:endParaRPr lang="nl-NL" sz="1400" dirty="0"/>
          </a:p>
          <a:p>
            <a:pPr marL="0" indent="0">
              <a:buNone/>
            </a:pPr>
            <a:r>
              <a:rPr lang="en-US" sz="1400" dirty="0"/>
              <a:t>  /CRITERIA CILEVEL=95.</a:t>
            </a:r>
            <a:endParaRPr lang="nl-NL" sz="14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93875" y="41513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793875" y="41513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147917"/>
              </p:ext>
            </p:extLst>
          </p:nvPr>
        </p:nvGraphicFramePr>
        <p:xfrm>
          <a:off x="1793875" y="3969072"/>
          <a:ext cx="5661660" cy="1828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2729"/>
                <a:gridCol w="642449"/>
                <a:gridCol w="661785"/>
                <a:gridCol w="718545"/>
                <a:gridCol w="718545"/>
                <a:gridCol w="737257"/>
                <a:gridCol w="737257"/>
                <a:gridCol w="633093"/>
              </a:tblGrid>
              <a:tr h="0"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Parameter</a:t>
                      </a:r>
                      <a:endParaRPr lang="nl-NL" sz="1050" dirty="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Estimate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Std. Error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95% Confidence Interval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Hypothesis Test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Lower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Upper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t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df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Sig.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(Intercept)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-16,532</a:t>
                      </a:r>
                      <a:endParaRPr lang="nl-NL" sz="1050" dirty="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23,587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-62,764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29,701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-,701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21957,000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,483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[geslacht=1]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,601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,074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,456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,746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8,119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21957,000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,000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[geslacht=2]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,000</a:t>
                      </a:r>
                      <a:r>
                        <a:rPr lang="nl-NL" sz="900" baseline="30000">
                          <a:effectLst/>
                        </a:rPr>
                        <a:t>b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.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.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.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.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.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.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verzJaar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,019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,012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-,004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,042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1,644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21957,000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,100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lftcat8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,628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,018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,593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,663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35,171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21957,000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,000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 gridSpan="8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a. Model: AGGWS201 Body Mass Index = (Intercept) + geslacht + verzJaar + lftcat8</a:t>
                      </a:r>
                      <a:endParaRPr lang="nl-NL" sz="105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0">
                <a:tc gridSpan="8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b. Set to zero because this parameter is redundant.</a:t>
                      </a:r>
                      <a:endParaRPr lang="nl-NL" sz="1050" dirty="0">
                        <a:effectLst/>
                        <a:latin typeface="Corbe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kstvak 8"/>
          <p:cNvSpPr txBox="1"/>
          <p:nvPr/>
        </p:nvSpPr>
        <p:spPr>
          <a:xfrm>
            <a:off x="3819881" y="5859324"/>
            <a:ext cx="168873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nl-NL" b="1" dirty="0" smtClean="0"/>
              <a:t>0.019/0.013=1.46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281138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1496" y="818652"/>
            <a:ext cx="7596000" cy="1143000"/>
          </a:xfrm>
        </p:spPr>
        <p:txBody>
          <a:bodyPr/>
          <a:lstStyle/>
          <a:p>
            <a:pPr algn="ctr"/>
            <a:r>
              <a:rPr lang="nl-NL" sz="3600" dirty="0" err="1"/>
              <a:t>Surveys</a:t>
            </a:r>
            <a:r>
              <a:rPr lang="nl-NL" sz="3600" dirty="0"/>
              <a:t> </a:t>
            </a:r>
            <a:r>
              <a:rPr lang="nl-NL" sz="3600" dirty="0" smtClean="0"/>
              <a:t>analyseren/crosstabs (in R)</a:t>
            </a:r>
            <a:endParaRPr lang="nl-NL" dirty="0"/>
          </a:p>
        </p:txBody>
      </p:sp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701484" y="1391039"/>
            <a:ext cx="5040672" cy="2979753"/>
          </a:xfrm>
          <a:solidFill>
            <a:schemeClr val="bg1">
              <a:lumMod val="95000"/>
              <a:alpha val="87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1400" dirty="0"/>
              <a:t>#</a:t>
            </a:r>
            <a:r>
              <a:rPr lang="en-US" sz="1400" dirty="0" err="1"/>
              <a:t>install.packages</a:t>
            </a:r>
            <a:r>
              <a:rPr lang="en-US" sz="1400" dirty="0"/>
              <a:t>("foreign")</a:t>
            </a:r>
          </a:p>
          <a:p>
            <a:pPr marL="0" indent="0">
              <a:buNone/>
            </a:pPr>
            <a:r>
              <a:rPr lang="en-US" sz="1400" dirty="0"/>
              <a:t>library(foreign)</a:t>
            </a:r>
          </a:p>
          <a:p>
            <a:pPr marL="0" indent="0">
              <a:buNone/>
            </a:pPr>
            <a:r>
              <a:rPr lang="en-US" sz="1400" dirty="0" err="1"/>
              <a:t>setwd</a:t>
            </a:r>
            <a:r>
              <a:rPr lang="en-US" sz="1400" dirty="0"/>
              <a:t>("c:/users/</a:t>
            </a:r>
            <a:r>
              <a:rPr lang="en-US" sz="1400" dirty="0" err="1"/>
              <a:t>daan</a:t>
            </a:r>
            <a:r>
              <a:rPr lang="en-US" sz="1400" dirty="0"/>
              <a:t>/</a:t>
            </a:r>
            <a:r>
              <a:rPr lang="en-US" sz="1400" dirty="0" err="1"/>
              <a:t>ggd</a:t>
            </a:r>
            <a:r>
              <a:rPr lang="en-US" sz="1400" dirty="0"/>
              <a:t>")</a:t>
            </a:r>
          </a:p>
          <a:p>
            <a:pPr marL="0" indent="0">
              <a:buNone/>
            </a:pPr>
            <a:r>
              <a:rPr lang="en-US" sz="1400" dirty="0"/>
              <a:t>data&lt;-</a:t>
            </a:r>
            <a:r>
              <a:rPr lang="en-US" sz="1400" dirty="0" err="1"/>
              <a:t>read.spss</a:t>
            </a:r>
            <a:r>
              <a:rPr lang="en-US" sz="1400" dirty="0"/>
              <a:t>("agm200820122016.sav", </a:t>
            </a:r>
            <a:r>
              <a:rPr lang="en-US" sz="1400" dirty="0" err="1"/>
              <a:t>to.data.frame</a:t>
            </a:r>
            <a:r>
              <a:rPr lang="en-US" sz="1400" dirty="0"/>
              <a:t> = TRUE)</a:t>
            </a:r>
          </a:p>
          <a:p>
            <a:pPr marL="0" indent="0">
              <a:buNone/>
            </a:pPr>
            <a:r>
              <a:rPr lang="en-US" sz="1400" dirty="0"/>
              <a:t>names(data)</a:t>
            </a:r>
          </a:p>
          <a:p>
            <a:pPr marL="0" indent="0">
              <a:buNone/>
            </a:pPr>
            <a:r>
              <a:rPr lang="en-US" sz="1400" dirty="0" err="1"/>
              <a:t>install.packages</a:t>
            </a:r>
            <a:r>
              <a:rPr lang="en-US" sz="1400" dirty="0"/>
              <a:t>("survey")</a:t>
            </a:r>
          </a:p>
          <a:p>
            <a:pPr marL="0" indent="0">
              <a:buNone/>
            </a:pPr>
            <a:r>
              <a:rPr lang="en-US" sz="1400" dirty="0" smtClean="0"/>
              <a:t>#library(survey</a:t>
            </a:r>
            <a:r>
              <a:rPr lang="en-US" sz="1400" dirty="0"/>
              <a:t>)</a:t>
            </a:r>
          </a:p>
          <a:p>
            <a:pPr marL="0" indent="0">
              <a:buNone/>
            </a:pPr>
            <a:r>
              <a:rPr lang="en-US" sz="1400" dirty="0" err="1"/>
              <a:t>dstrat</a:t>
            </a:r>
            <a:r>
              <a:rPr lang="en-US" sz="1400" dirty="0"/>
              <a:t> &lt;- </a:t>
            </a:r>
            <a:r>
              <a:rPr lang="en-US" sz="1400" dirty="0" err="1"/>
              <a:t>svydesign</a:t>
            </a:r>
            <a:r>
              <a:rPr lang="en-US" sz="1400" dirty="0"/>
              <a:t>(id=~1,strata=~Strata, weights=~weegfactor1, data=data)</a:t>
            </a:r>
          </a:p>
          <a:p>
            <a:pPr marL="0" indent="0">
              <a:buNone/>
            </a:pPr>
            <a:r>
              <a:rPr lang="en-US" sz="1400" dirty="0" err="1"/>
              <a:t>svyciprop</a:t>
            </a:r>
            <a:r>
              <a:rPr lang="en-US" sz="1400" dirty="0"/>
              <a:t>(~I(AGGWS203=="BMI&gt;=30"), </a:t>
            </a:r>
            <a:r>
              <a:rPr lang="en-US" sz="1400" dirty="0" err="1"/>
              <a:t>dstrat</a:t>
            </a:r>
            <a:r>
              <a:rPr lang="en-US" sz="1400" dirty="0"/>
              <a:t>, method="logit")</a:t>
            </a:r>
          </a:p>
          <a:p>
            <a:pPr marL="0" indent="0">
              <a:buNone/>
            </a:pPr>
            <a:r>
              <a:rPr lang="en-US" sz="1400" dirty="0"/>
              <a:t>table&lt;-</a:t>
            </a:r>
            <a:r>
              <a:rPr lang="en-US" sz="1400" dirty="0" err="1"/>
              <a:t>svytable</a:t>
            </a:r>
            <a:r>
              <a:rPr lang="en-US" sz="1400" dirty="0"/>
              <a:t>(~AGGWS203+verzJaar, </a:t>
            </a:r>
            <a:r>
              <a:rPr lang="en-US" sz="1400" dirty="0" err="1"/>
              <a:t>dstrat</a:t>
            </a:r>
            <a:r>
              <a:rPr lang="en-US" sz="1400" dirty="0"/>
              <a:t>)</a:t>
            </a:r>
          </a:p>
          <a:p>
            <a:pPr marL="0" indent="0">
              <a:buNone/>
            </a:pPr>
            <a:r>
              <a:rPr lang="en-US" sz="1400" dirty="0"/>
              <a:t>table</a:t>
            </a:r>
          </a:p>
          <a:p>
            <a:pPr marL="0" indent="0">
              <a:buNone/>
            </a:pPr>
            <a:r>
              <a:rPr lang="en-US" sz="1400" dirty="0"/>
              <a:t>summary(table)</a:t>
            </a:r>
          </a:p>
          <a:p>
            <a:pPr marL="0" indent="0">
              <a:buNone/>
            </a:pPr>
            <a:r>
              <a:rPr lang="en-US" sz="1400" dirty="0" err="1"/>
              <a:t>prop.table</a:t>
            </a:r>
            <a:r>
              <a:rPr lang="en-US" sz="1400" dirty="0"/>
              <a:t>(table,2</a:t>
            </a:r>
            <a:r>
              <a:rPr lang="en-US" sz="1400" dirty="0" smtClean="0"/>
              <a:t>)</a:t>
            </a:r>
            <a:endParaRPr lang="nl-NL" sz="14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93875" y="41513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793875" y="41513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1331568" y="4652065"/>
            <a:ext cx="72870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 </a:t>
            </a: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350931"/>
              </p:ext>
            </p:extLst>
          </p:nvPr>
        </p:nvGraphicFramePr>
        <p:xfrm>
          <a:off x="2231688" y="5139228"/>
          <a:ext cx="4679950" cy="14401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9670"/>
                <a:gridCol w="1169670"/>
                <a:gridCol w="1170305"/>
                <a:gridCol w="1170305"/>
              </a:tblGrid>
              <a:tr h="2057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verzJaar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57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AGGWS203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2008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2012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2016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57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BMI&lt;18,5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0.02756960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0.02577414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0.02541825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57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18,5=&lt;BMI&lt;20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0.06758334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0.06184161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0.06702521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57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20=&lt;BMI&lt;25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0.50251900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0.51578342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0.51061529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57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25=&lt;BMI&lt;30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0.30021364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0.28369539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0.28057149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57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BMI&gt;=30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0.10211443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0.11290544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0.11636976</a:t>
                      </a:r>
                      <a:endParaRPr lang="nl-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1" name="Tabel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171530"/>
              </p:ext>
            </p:extLst>
          </p:nvPr>
        </p:nvGraphicFramePr>
        <p:xfrm>
          <a:off x="1511592" y="4653598"/>
          <a:ext cx="3399155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9270"/>
                <a:gridCol w="539750"/>
                <a:gridCol w="540385"/>
                <a:gridCol w="53975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2.5%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97.5%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I(AGGWS203=="BMI&gt;=30")</a:t>
                      </a:r>
                      <a:endParaRPr lang="nl-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0.111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0.105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0.12</a:t>
                      </a:r>
                      <a:endParaRPr lang="nl-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2879725" y="45926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58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1496" y="818652"/>
            <a:ext cx="7596000" cy="1143000"/>
          </a:xfrm>
        </p:spPr>
        <p:txBody>
          <a:bodyPr/>
          <a:lstStyle/>
          <a:p>
            <a:pPr algn="ctr"/>
            <a:r>
              <a:rPr lang="nl-NL" sz="3600" dirty="0" err="1"/>
              <a:t>Surveys</a:t>
            </a:r>
            <a:r>
              <a:rPr lang="nl-NL" sz="3600" dirty="0"/>
              <a:t> </a:t>
            </a:r>
            <a:r>
              <a:rPr lang="nl-NL" sz="3600" dirty="0" smtClean="0"/>
              <a:t>analyseren/Regressie (in R)</a:t>
            </a:r>
            <a:endParaRPr lang="nl-NL" dirty="0"/>
          </a:p>
        </p:txBody>
      </p:sp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701483" y="1400161"/>
            <a:ext cx="7917165" cy="2298875"/>
          </a:xfrm>
          <a:solidFill>
            <a:schemeClr val="bg1">
              <a:lumMod val="95000"/>
              <a:alpha val="87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1400" dirty="0" smtClean="0"/>
              <a:t>reg1 &lt;- </a:t>
            </a:r>
            <a:r>
              <a:rPr lang="en-US" sz="1400" dirty="0" err="1" smtClean="0"/>
              <a:t>svyglm</a:t>
            </a:r>
            <a:r>
              <a:rPr lang="en-US" sz="1400" dirty="0" smtClean="0"/>
              <a:t>(AGGWS201~verzJaar, design=</a:t>
            </a:r>
            <a:r>
              <a:rPr lang="en-US" sz="1400" dirty="0" err="1" smtClean="0"/>
              <a:t>dstrat,family</a:t>
            </a:r>
            <a:r>
              <a:rPr lang="en-US" sz="1400" dirty="0" smtClean="0"/>
              <a:t>=</a:t>
            </a:r>
            <a:r>
              <a:rPr lang="en-US" sz="1400" dirty="0" err="1" smtClean="0"/>
              <a:t>gaussian</a:t>
            </a:r>
            <a:r>
              <a:rPr lang="en-US" sz="1400" dirty="0" smtClean="0"/>
              <a:t>(link="identity"))</a:t>
            </a:r>
          </a:p>
          <a:p>
            <a:pPr marL="0" indent="0">
              <a:buNone/>
            </a:pPr>
            <a:r>
              <a:rPr lang="en-US" sz="1400" dirty="0" smtClean="0"/>
              <a:t>summary(reg1</a:t>
            </a:r>
            <a:r>
              <a:rPr lang="en-US" sz="1400" dirty="0"/>
              <a:t>)</a:t>
            </a:r>
          </a:p>
          <a:p>
            <a:pPr marL="0" indent="0">
              <a:buNone/>
            </a:pPr>
            <a:r>
              <a:rPr lang="en-US" sz="1400" dirty="0"/>
              <a:t>reg2 &lt;- </a:t>
            </a:r>
            <a:r>
              <a:rPr lang="en-US" sz="1400" dirty="0" err="1"/>
              <a:t>svyglm</a:t>
            </a:r>
            <a:r>
              <a:rPr lang="en-US" sz="1400" dirty="0"/>
              <a:t>(AGGWS201~verzJaar+lftcat8+geslacht, design=</a:t>
            </a:r>
            <a:r>
              <a:rPr lang="en-US" sz="1400" dirty="0" err="1"/>
              <a:t>dstrat,family</a:t>
            </a:r>
            <a:r>
              <a:rPr lang="en-US" sz="1400" dirty="0"/>
              <a:t>=</a:t>
            </a:r>
            <a:r>
              <a:rPr lang="en-US" sz="1400" dirty="0" err="1"/>
              <a:t>gaussian</a:t>
            </a:r>
            <a:r>
              <a:rPr lang="en-US" sz="1400" dirty="0"/>
              <a:t>(link="identity"))</a:t>
            </a:r>
          </a:p>
          <a:p>
            <a:pPr marL="0" indent="0">
              <a:buNone/>
            </a:pPr>
            <a:r>
              <a:rPr lang="en-US" sz="1400" dirty="0"/>
              <a:t>summary(reg2)</a:t>
            </a:r>
          </a:p>
          <a:p>
            <a:pPr marL="0" indent="0">
              <a:buNone/>
            </a:pPr>
            <a:r>
              <a:rPr lang="en-US" sz="1400" dirty="0" err="1"/>
              <a:t>anova</a:t>
            </a:r>
            <a:r>
              <a:rPr lang="en-US" sz="1400" dirty="0"/>
              <a:t>(reg1,reg2)</a:t>
            </a:r>
          </a:p>
          <a:p>
            <a:pPr marL="0" indent="0">
              <a:buNone/>
            </a:pPr>
            <a:r>
              <a:rPr lang="en-US" sz="1400" dirty="0"/>
              <a:t>table(data$lftcat8)</a:t>
            </a:r>
          </a:p>
          <a:p>
            <a:pPr marL="0" indent="0">
              <a:buNone/>
            </a:pPr>
            <a:r>
              <a:rPr lang="en-US" sz="1400" dirty="0"/>
              <a:t>data$lftcat8.2&lt;-factor(data$lftcat8,labels=c(1,2,3,4,5,6,7,8))</a:t>
            </a:r>
          </a:p>
          <a:p>
            <a:pPr marL="0" indent="0">
              <a:buNone/>
            </a:pPr>
            <a:r>
              <a:rPr lang="en-US" sz="1400" dirty="0"/>
              <a:t>data$lftcat8.2&lt;-</a:t>
            </a:r>
            <a:r>
              <a:rPr lang="en-US" sz="1400" dirty="0" err="1"/>
              <a:t>as.numeric</a:t>
            </a:r>
            <a:r>
              <a:rPr lang="en-US" sz="1400" dirty="0"/>
              <a:t>(levels(data$lftcat8.2)[data$lftcat8.2]) #</a:t>
            </a:r>
            <a:r>
              <a:rPr lang="en-US" sz="1400" dirty="0" err="1"/>
              <a:t>maak</a:t>
            </a:r>
            <a:r>
              <a:rPr lang="en-US" sz="1400" dirty="0"/>
              <a:t> </a:t>
            </a:r>
            <a:r>
              <a:rPr lang="en-US" sz="1400" dirty="0" err="1"/>
              <a:t>een</a:t>
            </a:r>
            <a:r>
              <a:rPr lang="en-US" sz="1400" dirty="0"/>
              <a:t> </a:t>
            </a:r>
            <a:r>
              <a:rPr lang="en-US" sz="1400" dirty="0" err="1"/>
              <a:t>numerieke</a:t>
            </a:r>
            <a:r>
              <a:rPr lang="en-US" sz="1400" dirty="0"/>
              <a:t> </a:t>
            </a:r>
            <a:r>
              <a:rPr lang="en-US" sz="1400" dirty="0" err="1"/>
              <a:t>variabele</a:t>
            </a:r>
            <a:endParaRPr lang="en-US" sz="1400" dirty="0"/>
          </a:p>
          <a:p>
            <a:pPr marL="0" indent="0">
              <a:buNone/>
            </a:pPr>
            <a:r>
              <a:rPr lang="en-US" sz="1400" dirty="0" err="1"/>
              <a:t>dstrat</a:t>
            </a:r>
            <a:r>
              <a:rPr lang="en-US" sz="1400" dirty="0"/>
              <a:t> &lt;- </a:t>
            </a:r>
            <a:r>
              <a:rPr lang="en-US" sz="1400" dirty="0" err="1"/>
              <a:t>svydesign</a:t>
            </a:r>
            <a:r>
              <a:rPr lang="en-US" sz="1400" dirty="0"/>
              <a:t>(id=~1,strata=~Strata, weights=~weegfactor1, data=data)</a:t>
            </a:r>
          </a:p>
          <a:p>
            <a:pPr marL="0" indent="0">
              <a:buNone/>
            </a:pPr>
            <a:r>
              <a:rPr lang="en-US" sz="1400" dirty="0"/>
              <a:t>reg3 &lt;- </a:t>
            </a:r>
            <a:r>
              <a:rPr lang="en-US" sz="1400" dirty="0" err="1"/>
              <a:t>svyglm</a:t>
            </a:r>
            <a:r>
              <a:rPr lang="en-US" sz="1400" dirty="0"/>
              <a:t>(AGGWS201~verzJaar+lftcat8.2+geslacht, design=</a:t>
            </a:r>
            <a:r>
              <a:rPr lang="en-US" sz="1400" dirty="0" err="1"/>
              <a:t>dstrat,family</a:t>
            </a:r>
            <a:r>
              <a:rPr lang="en-US" sz="1400" dirty="0"/>
              <a:t>=</a:t>
            </a:r>
            <a:r>
              <a:rPr lang="en-US" sz="1400" dirty="0" err="1"/>
              <a:t>gaussian</a:t>
            </a:r>
            <a:r>
              <a:rPr lang="en-US" sz="1400" dirty="0"/>
              <a:t>(link="identity"))</a:t>
            </a:r>
          </a:p>
          <a:p>
            <a:pPr marL="0" indent="0">
              <a:buNone/>
            </a:pPr>
            <a:r>
              <a:rPr lang="en-US" sz="1400" dirty="0"/>
              <a:t>summary(reg3)</a:t>
            </a:r>
            <a:endParaRPr lang="nl-NL" sz="14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93875" y="41513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793875" y="41513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1331568" y="4652065"/>
            <a:ext cx="72870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 </a:t>
            </a:r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993965"/>
              </p:ext>
            </p:extLst>
          </p:nvPr>
        </p:nvGraphicFramePr>
        <p:xfrm>
          <a:off x="701484" y="4000433"/>
          <a:ext cx="4584700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5200"/>
                <a:gridCol w="723900"/>
                <a:gridCol w="723900"/>
                <a:gridCol w="723900"/>
                <a:gridCol w="723900"/>
                <a:gridCol w="72390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Coefficients: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Estimate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Std. Error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value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Pr(&gt;|t|)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(Intercept)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-2.29159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24.25239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-0.094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0.925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verzJaar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0.01342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0.01205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1.114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0.265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9" name="Tabe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715839"/>
              </p:ext>
            </p:extLst>
          </p:nvPr>
        </p:nvGraphicFramePr>
        <p:xfrm>
          <a:off x="1961652" y="5139228"/>
          <a:ext cx="4807111" cy="1005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1111"/>
                <a:gridCol w="724535"/>
                <a:gridCol w="724535"/>
                <a:gridCol w="709295"/>
                <a:gridCol w="706755"/>
                <a:gridCol w="69088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Coefficients:</a:t>
                      </a:r>
                      <a:endParaRPr lang="nl-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Estimate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Std. Error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value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Pr(&gt;|t|)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(Intercept)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-15.93039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23.59157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-0.675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0.5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verzJaar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0.01927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0.01172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1.644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0.1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lftcat8.2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0.62824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0.01786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35.170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&lt;2e-16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***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geslachtVrouw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-0.60116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0.07404</a:t>
                      </a:r>
                      <a:endParaRPr lang="nl-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-8.119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4.94e-16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***</a:t>
                      </a:r>
                      <a:endParaRPr lang="nl-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858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81508" y="3158964"/>
            <a:ext cx="7596000" cy="1143000"/>
          </a:xfrm>
        </p:spPr>
        <p:txBody>
          <a:bodyPr/>
          <a:lstStyle/>
          <a:p>
            <a:pPr algn="ctr"/>
            <a:r>
              <a:rPr lang="nl-NL" sz="3600" dirty="0" smtClean="0"/>
              <a:t>Vragen</a:t>
            </a:r>
            <a:r>
              <a:rPr lang="nl-NL" sz="3600" dirty="0" smtClean="0"/>
              <a:t>??</a:t>
            </a:r>
            <a:br>
              <a:rPr lang="nl-NL" sz="3600" dirty="0" smtClean="0"/>
            </a:br>
            <a:r>
              <a:rPr lang="nl-NL" sz="3600" dirty="0"/>
              <a:t/>
            </a:r>
            <a:br>
              <a:rPr lang="nl-NL" sz="3600" dirty="0"/>
            </a:br>
            <a:r>
              <a:rPr lang="nl-NL" sz="3600" dirty="0" smtClean="0"/>
              <a:t> </a:t>
            </a:r>
            <a:r>
              <a:rPr lang="nl-NL" sz="1800" dirty="0" smtClean="0">
                <a:solidFill>
                  <a:schemeClr val="tx1"/>
                </a:solidFill>
              </a:rPr>
              <a:t>Presentatie op: </a:t>
            </a:r>
            <a:r>
              <a:rPr lang="nl-NL" sz="1800" dirty="0" smtClean="0">
                <a:solidFill>
                  <a:srgbClr val="00B050"/>
                </a:solidFill>
              </a:rPr>
              <a:t>http</a:t>
            </a:r>
            <a:r>
              <a:rPr lang="nl-NL" sz="1800" dirty="0">
                <a:solidFill>
                  <a:srgbClr val="00B050"/>
                </a:solidFill>
              </a:rPr>
              <a:t>://www.quantitativeskills.com/ggd/wegen.htm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93875" y="41513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861772" y="40590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1331568" y="4652065"/>
            <a:ext cx="72870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8764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18A7EB49-6223-4867-BECF-AC1E29D01248}" type="datetime4">
              <a:rPr lang="nl-NL" altLang="nl-NL" sz="1300" b="0">
                <a:solidFill>
                  <a:srgbClr val="FFFFFF"/>
                </a:solidFill>
              </a:rPr>
              <a:pPr/>
              <a:t>30 maart 2017</a:t>
            </a:fld>
            <a:endParaRPr lang="nl-NL" altLang="nl-NL" sz="1400" b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71550" y="2708275"/>
            <a:ext cx="7416800" cy="2305050"/>
          </a:xfrm>
          <a:solidFill>
            <a:schemeClr val="bg1"/>
          </a:solidFill>
        </p:spPr>
        <p:txBody>
          <a:bodyPr/>
          <a:lstStyle/>
          <a:p>
            <a:pPr algn="ctr">
              <a:lnSpc>
                <a:spcPts val="2000"/>
              </a:lnSpc>
            </a:pPr>
            <a:r>
              <a:rPr lang="nl-NL" altLang="nl-NL" sz="2800" b="1" dirty="0" smtClean="0">
                <a:solidFill>
                  <a:schemeClr val="tx1"/>
                </a:solidFill>
              </a:rPr>
              <a:t>Wegen en complex samples bekeken</a:t>
            </a:r>
            <a:br>
              <a:rPr lang="nl-NL" altLang="nl-NL" sz="2800" b="1" dirty="0" smtClean="0">
                <a:solidFill>
                  <a:schemeClr val="tx1"/>
                </a:solidFill>
              </a:rPr>
            </a:br>
            <a:r>
              <a:rPr lang="nl-NL" altLang="nl-NL" sz="2800" b="1" dirty="0" smtClean="0">
                <a:solidFill>
                  <a:schemeClr val="tx1"/>
                </a:solidFill>
              </a:rPr>
              <a:t/>
            </a:r>
            <a:br>
              <a:rPr lang="nl-NL" altLang="nl-NL" sz="2800" b="1" dirty="0" smtClean="0">
                <a:solidFill>
                  <a:schemeClr val="tx1"/>
                </a:solidFill>
              </a:rPr>
            </a:br>
            <a:r>
              <a:rPr lang="nl-NL" altLang="nl-NL" sz="2800" b="1" dirty="0" smtClean="0">
                <a:solidFill>
                  <a:srgbClr val="00B050"/>
                </a:solidFill>
              </a:rPr>
              <a:t>22-04-2013</a:t>
            </a:r>
            <a:r>
              <a:rPr lang="nl-NL" altLang="nl-NL" sz="2800" b="1" dirty="0" smtClean="0">
                <a:solidFill>
                  <a:schemeClr val="tx1"/>
                </a:solidFill>
              </a:rPr>
              <a:t/>
            </a:r>
            <a:br>
              <a:rPr lang="nl-NL" altLang="nl-NL" sz="2800" b="1" dirty="0" smtClean="0">
                <a:solidFill>
                  <a:schemeClr val="tx1"/>
                </a:solidFill>
              </a:rPr>
            </a:br>
            <a:r>
              <a:rPr lang="nl-NL" altLang="nl-NL" sz="2800" b="1" dirty="0" smtClean="0">
                <a:solidFill>
                  <a:schemeClr val="tx1"/>
                </a:solidFill>
              </a:rPr>
              <a:t/>
            </a:r>
            <a:br>
              <a:rPr lang="nl-NL" altLang="nl-NL" sz="2800" b="1" dirty="0" smtClean="0">
                <a:solidFill>
                  <a:schemeClr val="tx1"/>
                </a:solidFill>
              </a:rPr>
            </a:br>
            <a:r>
              <a:rPr lang="nl-NL" altLang="nl-NL" sz="1800" b="1" dirty="0" smtClean="0">
                <a:solidFill>
                  <a:schemeClr val="tx1"/>
                </a:solidFill>
              </a:rPr>
              <a:t>Daan Uitenbroek, GGD Amsterdam, </a:t>
            </a:r>
            <a:r>
              <a:rPr lang="nl-NL" altLang="nl-NL" sz="1800" b="1" dirty="0" smtClean="0">
                <a:solidFill>
                  <a:schemeClr val="tx1"/>
                </a:solidFill>
                <a:hlinkClick r:id="rId3"/>
              </a:rPr>
              <a:t>www.quantitativeskills.com</a:t>
            </a:r>
            <a:r>
              <a:rPr lang="nl-NL" altLang="nl-NL" sz="1800" b="1" dirty="0" smtClean="0">
                <a:solidFill>
                  <a:schemeClr val="tx1"/>
                </a:solidFill>
              </a:rPr>
              <a:t/>
            </a:r>
            <a:br>
              <a:rPr lang="nl-NL" altLang="nl-NL" sz="1800" b="1" dirty="0" smtClean="0">
                <a:solidFill>
                  <a:schemeClr val="tx1"/>
                </a:solidFill>
              </a:rPr>
            </a:br>
            <a:r>
              <a:rPr lang="nl-NL" altLang="nl-NL" sz="2800" b="1" dirty="0" smtClean="0">
                <a:solidFill>
                  <a:schemeClr val="tx1"/>
                </a:solidFill>
              </a:rPr>
              <a:t/>
            </a:r>
            <a:br>
              <a:rPr lang="nl-NL" altLang="nl-NL" sz="2800" b="1" dirty="0" smtClean="0">
                <a:solidFill>
                  <a:schemeClr val="tx1"/>
                </a:solidFill>
              </a:rPr>
            </a:br>
            <a:r>
              <a:rPr lang="nl-NL" altLang="nl-NL" sz="2800" b="1" dirty="0" smtClean="0">
                <a:solidFill>
                  <a:schemeClr val="tx1"/>
                </a:solidFill>
              </a:rPr>
              <a:t/>
            </a:r>
            <a:br>
              <a:rPr lang="nl-NL" altLang="nl-NL" sz="2800" b="1" dirty="0" smtClean="0">
                <a:solidFill>
                  <a:schemeClr val="tx1"/>
                </a:solidFill>
              </a:rPr>
            </a:br>
            <a:endParaRPr lang="nl-NL" altLang="nl-NL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73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71C1B47B-59FC-4103-B1DA-A8B701B19B9A}" type="datetime4">
              <a:rPr lang="nl-NL" altLang="nl-NL" sz="800" b="0">
                <a:solidFill>
                  <a:srgbClr val="808080"/>
                </a:solidFill>
              </a:rPr>
              <a:pPr/>
              <a:t>30 maart 2017</a:t>
            </a:fld>
            <a:endParaRPr lang="nl-NL" altLang="nl-NL" sz="800" b="0">
              <a:solidFill>
                <a:srgbClr val="808080"/>
              </a:solidFill>
            </a:endParaRP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b="0">
                <a:solidFill>
                  <a:srgbClr val="FFFFFF"/>
                </a:solidFill>
              </a:rPr>
              <a:t>Wegen bekeken</a:t>
            </a:r>
            <a:endParaRPr lang="nl-NL" altLang="nl-NL" sz="1400" b="0">
              <a:solidFill>
                <a:srgbClr val="000000"/>
              </a:solidFill>
            </a:endParaRP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9764EB7B-C737-4A7B-A9C3-E1DDF4888F53}" type="slidenum">
              <a:rPr lang="nl-NL" altLang="nl-NL" b="0">
                <a:solidFill>
                  <a:srgbClr val="FFFFFF"/>
                </a:solidFill>
              </a:rPr>
              <a:pPr/>
              <a:t>4</a:t>
            </a:fld>
            <a:endParaRPr lang="nl-NL" altLang="nl-NL" sz="1400" b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01" name="Text Box 2"/>
          <p:cNvSpPr txBox="1">
            <a:spLocks noChangeArrowheads="1"/>
          </p:cNvSpPr>
          <p:nvPr/>
        </p:nvSpPr>
        <p:spPr bwMode="auto">
          <a:xfrm>
            <a:off x="1295400" y="1584325"/>
            <a:ext cx="7056438" cy="460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defTabSz="449263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defTabSz="449263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defTabSz="449263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defTabSz="449263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nl-NL" altLang="nl-NL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Gewichten samenstellen, waarom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18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nl-NL" altLang="nl-NL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1) Vanwege de design (design correctie)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1800" b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nl-NL" altLang="nl-NL" sz="1800" b="0" i="1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nl-NL" altLang="nl-NL" sz="1500" b="0" i="1" smtClean="0">
                <a:solidFill>
                  <a:srgbClr val="000000"/>
                </a:solidFill>
                <a:cs typeface="Times New Roman" pitchFamily="18" charset="0"/>
              </a:rPr>
              <a:t>Uit je GGD regio neem je alle gemeenten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nl-NL" altLang="nl-NL" sz="1500" b="0" i="1" smtClean="0">
                <a:solidFill>
                  <a:srgbClr val="000000"/>
                </a:solidFill>
              </a:rPr>
              <a:t>	In iedere gemeente sample je 3 scholen 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nl-NL" altLang="nl-NL" sz="1500" b="0" i="1" smtClean="0">
                <a:solidFill>
                  <a:srgbClr val="000000"/>
                </a:solidFill>
              </a:rPr>
              <a:t>	Dan neem je in iedere school alle klassen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nl-NL" altLang="nl-NL" sz="1500" b="0" i="1" smtClean="0">
                <a:solidFill>
                  <a:srgbClr val="000000"/>
                </a:solidFill>
              </a:rPr>
              <a:t>	En vervolgens sample je drie leerlingen per klas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1500" b="0" i="1" smtClean="0">
              <a:solidFill>
                <a:srgbClr val="000000"/>
              </a:solidFill>
            </a:endParaRP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nl-NL" altLang="nl-NL" sz="1500" b="0" i="1" smtClean="0">
                <a:solidFill>
                  <a:srgbClr val="000000"/>
                </a:solidFill>
              </a:rPr>
              <a:t>	Wij hebben alleen te maken met strata (fixed), niet met clusters 	(random)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1800" b="0" i="1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nl-NL" altLang="nl-NL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2) Vanwege de response (post-stratificatie correctie)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18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nl-NL" altLang="nl-NL" sz="1800" i="1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nl-NL" altLang="nl-NL" sz="1500" b="0" i="1" smtClean="0">
                <a:solidFill>
                  <a:srgbClr val="000000"/>
                </a:solidFill>
                <a:cs typeface="Times New Roman" pitchFamily="18" charset="0"/>
              </a:rPr>
              <a:t>Jongeren responderen minder dan ouderen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nl-NL" altLang="nl-NL" sz="1500" b="0" i="1" smtClean="0">
                <a:solidFill>
                  <a:srgbClr val="000000"/>
                </a:solidFill>
              </a:rPr>
              <a:t>	Mannen minder dan vrouwen 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nl-NL" altLang="nl-NL" sz="1500" b="0" i="1" smtClean="0">
                <a:solidFill>
                  <a:srgbClr val="000000"/>
                </a:solidFill>
              </a:rPr>
              <a:t>	Allochtonen minder dan autochtonen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1500" b="0" i="1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1800" b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endParaRPr lang="nl-NL" altLang="nl-NL" sz="18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0641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F361307A-10A7-4F39-B147-020B2BB35E0E}" type="datetime4">
              <a:rPr lang="nl-NL" altLang="nl-NL" sz="800" b="0">
                <a:solidFill>
                  <a:srgbClr val="808080"/>
                </a:solidFill>
              </a:rPr>
              <a:pPr/>
              <a:t>30 maart 2017</a:t>
            </a:fld>
            <a:endParaRPr lang="nl-NL" altLang="nl-NL" sz="800" b="0">
              <a:solidFill>
                <a:srgbClr val="808080"/>
              </a:solidFill>
            </a:endParaRP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b="0">
                <a:solidFill>
                  <a:srgbClr val="FFFFFF"/>
                </a:solidFill>
              </a:rPr>
              <a:t>Wegen bekeken</a:t>
            </a:r>
            <a:endParaRPr lang="nl-NL" altLang="nl-NL" sz="1400" b="0">
              <a:solidFill>
                <a:srgbClr val="000000"/>
              </a:solidFill>
            </a:endParaRP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EF30A883-BD4F-41F2-8BA7-7C0BBAC4B189}" type="slidenum">
              <a:rPr lang="nl-NL" altLang="nl-NL" b="0">
                <a:solidFill>
                  <a:srgbClr val="FFFFFF"/>
                </a:solidFill>
              </a:rPr>
              <a:pPr/>
              <a:t>5</a:t>
            </a:fld>
            <a:endParaRPr lang="nl-NL" altLang="nl-NL" sz="1400" b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5" name="Text Box 2"/>
          <p:cNvSpPr txBox="1">
            <a:spLocks noChangeArrowheads="1"/>
          </p:cNvSpPr>
          <p:nvPr/>
        </p:nvSpPr>
        <p:spPr bwMode="auto">
          <a:xfrm>
            <a:off x="1295400" y="1584325"/>
            <a:ext cx="7056438" cy="4330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defTabSz="449263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defTabSz="449263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defTabSz="449263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defTabSz="449263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nl-NL" altLang="nl-NL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Gewichten samenstellen, hoe: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1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nl-NL" altLang="nl-NL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1) Inverse insluitkansen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1800" b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nl-NL" altLang="nl-NL" sz="1800" b="0" i="1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nl-NL" altLang="nl-NL" sz="1500" b="0" i="1" dirty="0" smtClean="0">
                <a:solidFill>
                  <a:srgbClr val="000000"/>
                </a:solidFill>
                <a:cs typeface="Times New Roman" pitchFamily="18" charset="0"/>
              </a:rPr>
              <a:t>Je hebt 10 mensen gesampled in een populatie van 100, dan is de 	insluitkans 0,1 (10/100) en de inverse insluitkans is dan 1/insluitkans,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nl-NL" altLang="nl-NL" sz="1500" b="0" i="1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nl-NL" altLang="nl-NL" sz="1500" b="0" i="1" dirty="0" smtClean="0">
                <a:solidFill>
                  <a:srgbClr val="000000"/>
                </a:solidFill>
                <a:cs typeface="Times New Roman" pitchFamily="18" charset="0"/>
              </a:rPr>
              <a:t>	Is de enige methoden bij heel complexe designs. Is ingewikkeld bij niet zo complexe designs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1800" b="0" i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nl-NL" altLang="nl-NL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2) De empirische methode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1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nl-NL" altLang="nl-NL" sz="1800" i="1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nl-NL" altLang="nl-NL" sz="1500" b="0" i="1" dirty="0" smtClean="0">
                <a:solidFill>
                  <a:srgbClr val="000000"/>
                </a:solidFill>
                <a:cs typeface="Times New Roman" pitchFamily="18" charset="0"/>
              </a:rPr>
              <a:t>Je vergelijkt de verdeling van groepen in de steekproef met de verdeling 	van die groepen in de bevolking, en berekend correctiefactoren door het 	nemen van ratio's.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1500" b="0" i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1800" b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endParaRPr lang="nl-NL" altLang="nl-NL" sz="1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5709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3D04E711-78E5-4473-9C6B-376976B2E661}" type="datetime4">
              <a:rPr lang="nl-NL" altLang="nl-NL" sz="800" b="0">
                <a:solidFill>
                  <a:srgbClr val="808080"/>
                </a:solidFill>
              </a:rPr>
              <a:pPr/>
              <a:t>30 maart 2017</a:t>
            </a:fld>
            <a:endParaRPr lang="nl-NL" altLang="nl-NL" sz="800" b="0">
              <a:solidFill>
                <a:srgbClr val="808080"/>
              </a:solidFill>
            </a:endParaRPr>
          </a:p>
        </p:txBody>
      </p:sp>
      <p:sp>
        <p:nvSpPr>
          <p:cNvPr id="61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b="0">
                <a:solidFill>
                  <a:srgbClr val="FFFFFF"/>
                </a:solidFill>
              </a:rPr>
              <a:t>Wegen bekeken</a:t>
            </a:r>
            <a:endParaRPr lang="nl-NL" altLang="nl-NL" sz="1400" b="0">
              <a:solidFill>
                <a:srgbClr val="000000"/>
              </a:solidFill>
            </a:endParaRPr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F2EEACB8-BBD0-47A7-B962-C479F4D57C50}" type="slidenum">
              <a:rPr lang="nl-NL" altLang="nl-NL" b="0">
                <a:solidFill>
                  <a:srgbClr val="FFFFFF"/>
                </a:solidFill>
              </a:rPr>
              <a:pPr/>
              <a:t>6</a:t>
            </a:fld>
            <a:endParaRPr lang="nl-NL" altLang="nl-NL" sz="1400" b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709981" name="Group 137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881059082"/>
              </p:ext>
            </p:extLst>
          </p:nvPr>
        </p:nvGraphicFramePr>
        <p:xfrm>
          <a:off x="1042988" y="1916113"/>
          <a:ext cx="6589420" cy="3475043"/>
        </p:xfrm>
        <a:graphic>
          <a:graphicData uri="http://schemas.openxmlformats.org/drawingml/2006/table">
            <a:tbl>
              <a:tblPr/>
              <a:tblGrid>
                <a:gridCol w="844032"/>
                <a:gridCol w="1195597"/>
                <a:gridCol w="844032"/>
                <a:gridCol w="842638"/>
                <a:gridCol w="844033"/>
                <a:gridCol w="308860"/>
                <a:gridCol w="720096"/>
                <a:gridCol w="990132"/>
              </a:tblGrid>
              <a:tr h="1828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Leeftijd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Totaal</a:t>
                      </a: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Bevolking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19-34 jaar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35-64 jaar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65 jaar of ouder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9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Stadsdeel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Centrum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700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600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455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1755</a:t>
                      </a: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86499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Noord (GGD)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700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600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455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1755</a:t>
                      </a: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92917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Noord (TNO)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1400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1200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900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3500</a:t>
                      </a: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Oost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700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600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455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1755</a:t>
                      </a: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132421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Zuidoost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700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600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455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1755</a:t>
                      </a: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86057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Zuid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700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600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455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1755</a:t>
                      </a: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143258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West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700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600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455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1755</a:t>
                      </a: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143964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Nieuw-West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700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600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455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1755</a:t>
                      </a: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149397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97"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Wijkaanpakbuurten (per stadsdeel)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Noord (GGD)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</a:t>
                      </a: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Noord (TNO)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</a:t>
                      </a: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Nieuw-West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</a:t>
                      </a: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Oost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</a:t>
                      </a: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West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</a:t>
                      </a: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Zuidoost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</a:t>
                      </a: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9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Totaal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19.285</a:t>
                      </a: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77" name="Text Box 1374"/>
          <p:cNvSpPr txBox="1">
            <a:spLocks noChangeArrowheads="1"/>
          </p:cNvSpPr>
          <p:nvPr/>
        </p:nvSpPr>
        <p:spPr bwMode="auto">
          <a:xfrm>
            <a:off x="2124075" y="1412875"/>
            <a:ext cx="47513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600" smtClean="0">
                <a:solidFill>
                  <a:srgbClr val="FF0000"/>
                </a:solidFill>
              </a:rPr>
              <a:t>Ontwerp Amsterdamsegezondheidsenquête 2012</a:t>
            </a:r>
          </a:p>
        </p:txBody>
      </p:sp>
    </p:spTree>
    <p:extLst>
      <p:ext uri="{BB962C8B-B14F-4D97-AF65-F5344CB8AC3E}">
        <p14:creationId xmlns:p14="http://schemas.microsoft.com/office/powerpoint/2010/main" val="31474728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A589C26F-3813-45A6-8180-47627F28207F}" type="datetime4">
              <a:rPr lang="nl-NL" altLang="nl-NL" sz="800" b="0">
                <a:solidFill>
                  <a:srgbClr val="808080"/>
                </a:solidFill>
              </a:rPr>
              <a:pPr/>
              <a:t>30 maart 2017</a:t>
            </a:fld>
            <a:endParaRPr lang="nl-NL" altLang="nl-NL" sz="800" b="0">
              <a:solidFill>
                <a:srgbClr val="808080"/>
              </a:solidFill>
            </a:endParaRP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b="0">
                <a:solidFill>
                  <a:srgbClr val="FFFFFF"/>
                </a:solidFill>
              </a:rPr>
              <a:t>Wegen bekeken</a:t>
            </a:r>
            <a:endParaRPr lang="nl-NL" altLang="nl-NL" sz="1400" b="0">
              <a:solidFill>
                <a:srgbClr val="000000"/>
              </a:solidFill>
            </a:endParaRP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0B81F388-627E-4AAC-8116-D991718721E4}" type="slidenum">
              <a:rPr lang="nl-NL" altLang="nl-NL" b="0">
                <a:solidFill>
                  <a:srgbClr val="FFFFFF"/>
                </a:solidFill>
              </a:rPr>
              <a:pPr/>
              <a:t>7</a:t>
            </a:fld>
            <a:endParaRPr lang="nl-NL" altLang="nl-NL" sz="1400" b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9" name="Rectangle 3"/>
          <p:cNvSpPr>
            <a:spLocks noChangeArrowheads="1"/>
          </p:cNvSpPr>
          <p:nvPr/>
        </p:nvSpPr>
        <p:spPr bwMode="auto">
          <a:xfrm>
            <a:off x="366713" y="1390650"/>
            <a:ext cx="8497887" cy="359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6" rIns="0" bIns="0" anchor="b"/>
          <a:lstStyle>
            <a:lvl1pPr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defTabSz="449263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defTabSz="449263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defTabSz="449263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defTabSz="449263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</a:pPr>
            <a:endParaRPr lang="nl-NL" altLang="nl-NL" sz="18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</a:pPr>
            <a:r>
              <a:rPr lang="nl-NL" altLang="nl-NL" sz="1800" dirty="0" smtClean="0">
                <a:solidFill>
                  <a:srgbClr val="000000"/>
                </a:solidFill>
                <a:cs typeface="Times New Roman" pitchFamily="18" charset="0"/>
              </a:rPr>
              <a:t>Het weegmodel dat is toegepast (door CBS in 2012) is:</a:t>
            </a:r>
          </a:p>
          <a:p>
            <a:pPr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</a:pPr>
            <a:endParaRPr lang="nl-NL" altLang="nl-NL" sz="18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</a:pPr>
            <a:endParaRPr lang="nl-NL" altLang="nl-NL" sz="18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</a:pPr>
            <a:r>
              <a:rPr lang="nl-NL" altLang="nl-NL" sz="1800" i="1" dirty="0" smtClean="0">
                <a:solidFill>
                  <a:srgbClr val="000000"/>
                </a:solidFill>
                <a:cs typeface="Times New Roman" pitchFamily="18" charset="0"/>
              </a:rPr>
              <a:t>Primaire eenheid (2128) +</a:t>
            </a:r>
          </a:p>
          <a:p>
            <a:pPr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</a:pPr>
            <a:r>
              <a:rPr lang="nl-NL" altLang="nl-NL" sz="1800" i="1" dirty="0" smtClean="0">
                <a:solidFill>
                  <a:srgbClr val="000000"/>
                </a:solidFill>
                <a:cs typeface="Times New Roman" pitchFamily="18" charset="0"/>
              </a:rPr>
              <a:t>GGD(28) x Geslacht (2) x Leeftijd (12) + </a:t>
            </a:r>
          </a:p>
          <a:p>
            <a:pPr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</a:pPr>
            <a:r>
              <a:rPr lang="nl-NL" altLang="nl-NL" sz="1800" i="1" dirty="0" smtClean="0">
                <a:solidFill>
                  <a:srgbClr val="000000"/>
                </a:solidFill>
                <a:cs typeface="Times New Roman" pitchFamily="18" charset="0"/>
              </a:rPr>
              <a:t>GGD(28) x Burgerlijke staat (4) + </a:t>
            </a:r>
          </a:p>
          <a:p>
            <a:pPr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</a:pPr>
            <a:r>
              <a:rPr lang="nl-NL" altLang="nl-NL" sz="1800" i="1" dirty="0" smtClean="0">
                <a:solidFill>
                  <a:srgbClr val="000000"/>
                </a:solidFill>
                <a:cs typeface="Times New Roman" pitchFamily="18" charset="0"/>
              </a:rPr>
              <a:t>Gemeente ingedikt (391) x Burgerlijke staat (2) +</a:t>
            </a:r>
          </a:p>
          <a:p>
            <a:pPr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</a:pPr>
            <a:r>
              <a:rPr lang="nl-NL" altLang="nl-NL" sz="1800" i="1" dirty="0" smtClean="0">
                <a:solidFill>
                  <a:srgbClr val="000000"/>
                </a:solidFill>
                <a:cs typeface="Times New Roman" pitchFamily="18" charset="0"/>
              </a:rPr>
              <a:t>Gemeente ingedikt (391) x Geslacht (2) +</a:t>
            </a:r>
          </a:p>
          <a:p>
            <a:pPr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</a:pPr>
            <a:r>
              <a:rPr lang="nl-NL" altLang="nl-NL" sz="1800" i="1" dirty="0" smtClean="0">
                <a:solidFill>
                  <a:srgbClr val="000000"/>
                </a:solidFill>
                <a:cs typeface="Times New Roman" pitchFamily="18" charset="0"/>
              </a:rPr>
              <a:t>GGD(28) x Stedelijkheidsgraad (5) + </a:t>
            </a:r>
          </a:p>
          <a:p>
            <a:pPr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</a:pPr>
            <a:r>
              <a:rPr lang="nl-NL" altLang="nl-NL" sz="1800" i="1" dirty="0" smtClean="0">
                <a:solidFill>
                  <a:srgbClr val="000000"/>
                </a:solidFill>
                <a:cs typeface="Times New Roman" pitchFamily="18" charset="0"/>
              </a:rPr>
              <a:t>GGD(28) x Huishoudgrootte (5) + </a:t>
            </a:r>
          </a:p>
          <a:p>
            <a:pPr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</a:pPr>
            <a:r>
              <a:rPr lang="nl-NL" altLang="nl-NL" sz="1800" i="1" dirty="0" smtClean="0">
                <a:solidFill>
                  <a:srgbClr val="000000"/>
                </a:solidFill>
                <a:cs typeface="Times New Roman" pitchFamily="18" charset="0"/>
              </a:rPr>
              <a:t>GGD(28) x Geslacht (2) x Leeftijd (3) x Burgerlijke staat (2) + </a:t>
            </a:r>
          </a:p>
          <a:p>
            <a:pPr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</a:pPr>
            <a:r>
              <a:rPr lang="nl-NL" altLang="nl-NL" sz="1800" i="1" dirty="0" smtClean="0">
                <a:solidFill>
                  <a:srgbClr val="000000"/>
                </a:solidFill>
                <a:cs typeface="Times New Roman" pitchFamily="18" charset="0"/>
              </a:rPr>
              <a:t>GGD(28) x Etniciteit (3)+</a:t>
            </a:r>
          </a:p>
          <a:p>
            <a:pPr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</a:pPr>
            <a:r>
              <a:rPr lang="nl-NL" altLang="nl-NL" sz="1800" i="1" dirty="0" smtClean="0">
                <a:solidFill>
                  <a:srgbClr val="000000"/>
                </a:solidFill>
                <a:cs typeface="Times New Roman" pitchFamily="18" charset="0"/>
              </a:rPr>
              <a:t>GGD(28) x Inkomen(5).</a:t>
            </a:r>
          </a:p>
        </p:txBody>
      </p:sp>
    </p:spTree>
    <p:extLst>
      <p:ext uri="{BB962C8B-B14F-4D97-AF65-F5344CB8AC3E}">
        <p14:creationId xmlns:p14="http://schemas.microsoft.com/office/powerpoint/2010/main" val="42045927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01F8FCEA-BB51-4AF6-875E-AE16BEB87F41}" type="datetime4">
              <a:rPr lang="nl-NL" altLang="nl-NL" sz="800" b="0">
                <a:solidFill>
                  <a:srgbClr val="808080"/>
                </a:solidFill>
              </a:rPr>
              <a:pPr/>
              <a:t>30 maart 2017</a:t>
            </a:fld>
            <a:endParaRPr lang="nl-NL" altLang="nl-NL" sz="800" b="0">
              <a:solidFill>
                <a:srgbClr val="808080"/>
              </a:solidFill>
            </a:endParaRP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b="0">
                <a:solidFill>
                  <a:srgbClr val="FFFFFF"/>
                </a:solidFill>
              </a:rPr>
              <a:t>Wegen bekeken</a:t>
            </a:r>
            <a:endParaRPr lang="nl-NL" altLang="nl-NL" sz="1400" b="0">
              <a:solidFill>
                <a:srgbClr val="000000"/>
              </a:solidFill>
            </a:endParaRP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B1580B1B-BA09-443F-A932-11421ED91534}" type="slidenum">
              <a:rPr lang="nl-NL" altLang="nl-NL" b="0">
                <a:solidFill>
                  <a:srgbClr val="FFFFFF"/>
                </a:solidFill>
              </a:rPr>
              <a:pPr/>
              <a:t>8</a:t>
            </a:fld>
            <a:endParaRPr lang="nl-NL" altLang="nl-NL" sz="1400" b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33" name="Rectangle 2"/>
          <p:cNvSpPr>
            <a:spLocks noChangeArrowheads="1"/>
          </p:cNvSpPr>
          <p:nvPr/>
        </p:nvSpPr>
        <p:spPr bwMode="auto">
          <a:xfrm>
            <a:off x="395288" y="2420938"/>
            <a:ext cx="8497887" cy="359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6" rIns="0" bIns="0" anchor="b"/>
          <a:lstStyle>
            <a:lvl1pPr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defTabSz="449263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defTabSz="449263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defTabSz="449263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defTabSz="449263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</a:pPr>
            <a:endParaRPr lang="nl-NL" altLang="nl-NL" sz="18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</a:pPr>
            <a:r>
              <a:rPr lang="nl-NL" altLang="nl-NL" sz="1800" dirty="0" smtClean="0">
                <a:solidFill>
                  <a:srgbClr val="000000"/>
                </a:solidFill>
                <a:cs typeface="Times New Roman" pitchFamily="18" charset="0"/>
              </a:rPr>
              <a:t>Het weegmodel dat is toegepast (door CBS 2012 vervolg) is verder:</a:t>
            </a:r>
          </a:p>
          <a:p>
            <a:pPr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</a:pPr>
            <a:endParaRPr lang="nl-NL" altLang="nl-NL" sz="18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</a:pPr>
            <a:endParaRPr lang="nl-NL" altLang="nl-NL" sz="18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nl-NL" altLang="nl-NL" sz="1800" i="1" dirty="0" smtClean="0">
                <a:solidFill>
                  <a:srgbClr val="000000"/>
                </a:solidFill>
              </a:rPr>
              <a:t>Geslacht (2): man, vrouw</a:t>
            </a:r>
          </a:p>
          <a:p>
            <a:pPr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nl-NL" altLang="nl-NL" sz="1800" i="1" dirty="0" smtClean="0">
                <a:solidFill>
                  <a:srgbClr val="000000"/>
                </a:solidFill>
              </a:rPr>
              <a:t>Leeftijd (13): 17-18, 19-24, 25-29, 30-34, 35-39, 40-44, 45-49,50- 54, 55-59, 60-64, 65-69, 70-74, 75+</a:t>
            </a:r>
          </a:p>
          <a:p>
            <a:pPr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nl-NL" altLang="nl-NL" sz="1800" i="1" dirty="0" smtClean="0">
                <a:solidFill>
                  <a:srgbClr val="000000"/>
                </a:solidFill>
              </a:rPr>
              <a:t>Leeftijd (6): 17-34, 35-49, 50-64, 65-74, 75-84, 85+</a:t>
            </a:r>
          </a:p>
          <a:p>
            <a:pPr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nl-NL" altLang="nl-NL" sz="1800" i="1" dirty="0" smtClean="0">
                <a:solidFill>
                  <a:srgbClr val="000000"/>
                </a:solidFill>
              </a:rPr>
              <a:t>Burgerlijke staat (4): gehuwd, gescheiden, verweduwd, nooit gehuwd geweest, </a:t>
            </a:r>
          </a:p>
          <a:p>
            <a:pPr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nl-NL" altLang="nl-NL" sz="1800" i="1" dirty="0" smtClean="0">
                <a:solidFill>
                  <a:srgbClr val="000000"/>
                </a:solidFill>
              </a:rPr>
              <a:t>Burgerlijke staat (2): gehuwd, niet gehuwd</a:t>
            </a:r>
          </a:p>
          <a:p>
            <a:pPr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nl-NL" altLang="nl-NL" sz="1800" i="1" dirty="0" smtClean="0">
                <a:solidFill>
                  <a:srgbClr val="000000"/>
                </a:solidFill>
              </a:rPr>
              <a:t>Stedelijkheidsgraad (5): zeer sterk stedelijk, sterk stedelijk, matig stedelijk, weinig stedelijk, niet stedelijk</a:t>
            </a:r>
          </a:p>
          <a:p>
            <a:pPr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nl-NL" altLang="nl-NL" sz="1800" i="1" dirty="0" smtClean="0">
                <a:solidFill>
                  <a:srgbClr val="000000"/>
                </a:solidFill>
              </a:rPr>
              <a:t>Huishoudgrootte (5): 1, 2, 3, 4, 5 of meer personen</a:t>
            </a:r>
          </a:p>
          <a:p>
            <a:pPr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nl-NL" altLang="nl-NL" sz="1800" i="1" dirty="0" smtClean="0">
                <a:solidFill>
                  <a:srgbClr val="000000"/>
                </a:solidFill>
              </a:rPr>
              <a:t>Etniciteit (3): autochtoon, westerse allochtoon, niet-westerse allochtoon</a:t>
            </a:r>
          </a:p>
          <a:p>
            <a:pPr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nl-NL" altLang="nl-NL" sz="1800" i="1" dirty="0" smtClean="0">
                <a:solidFill>
                  <a:srgbClr val="000000"/>
                </a:solidFill>
              </a:rPr>
              <a:t>Inkomen (5): gestandaardiseerd huishoudinkomen opgedeeld in 5 </a:t>
            </a:r>
            <a:r>
              <a:rPr lang="nl-NL" altLang="nl-NL" sz="1800" i="1" dirty="0" err="1" smtClean="0">
                <a:solidFill>
                  <a:srgbClr val="000000"/>
                </a:solidFill>
              </a:rPr>
              <a:t>kwintielen</a:t>
            </a:r>
            <a:r>
              <a:rPr lang="nl-NL" altLang="nl-NL" sz="1800" i="1" dirty="0" smtClean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59263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BD27A7D5-23AF-4528-AD91-4DF1B4575BC4}" type="datetime4">
              <a:rPr lang="nl-NL" altLang="nl-NL" sz="800" b="0">
                <a:solidFill>
                  <a:srgbClr val="808080"/>
                </a:solidFill>
              </a:rPr>
              <a:pPr/>
              <a:t>30 maart 2017</a:t>
            </a:fld>
            <a:endParaRPr lang="nl-NL" altLang="nl-NL" sz="800" b="0">
              <a:solidFill>
                <a:srgbClr val="808080"/>
              </a:solidFill>
            </a:endParaRPr>
          </a:p>
        </p:txBody>
      </p:sp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l-NL" altLang="nl-NL" b="0">
                <a:solidFill>
                  <a:srgbClr val="FFFFFF"/>
                </a:solidFill>
              </a:rPr>
              <a:t>Wegen bekeken</a:t>
            </a:r>
            <a:endParaRPr lang="nl-NL" altLang="nl-NL" sz="1400" b="0">
              <a:solidFill>
                <a:srgbClr val="000000"/>
              </a:solidFill>
            </a:endParaRP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 b="1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6FBDAEBE-63DD-4353-969E-58283032C5BE}" type="slidenum">
              <a:rPr lang="nl-NL" altLang="nl-NL" b="0">
                <a:solidFill>
                  <a:srgbClr val="FFFFFF"/>
                </a:solidFill>
              </a:rPr>
              <a:pPr/>
              <a:t>9</a:t>
            </a:fld>
            <a:endParaRPr lang="nl-NL" altLang="nl-NL" sz="1400" b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674905" name="Group 89"/>
          <p:cNvGraphicFramePr>
            <a:graphicFrameLocks noGrp="1"/>
          </p:cNvGraphicFramePr>
          <p:nvPr>
            <p:ph/>
          </p:nvPr>
        </p:nvGraphicFramePr>
        <p:xfrm>
          <a:off x="323850" y="1341438"/>
          <a:ext cx="8496300" cy="4664075"/>
        </p:xfrm>
        <a:graphic>
          <a:graphicData uri="http://schemas.openxmlformats.org/drawingml/2006/table">
            <a:tbl>
              <a:tblPr/>
              <a:tblGrid>
                <a:gridCol w="8496300"/>
              </a:tblGrid>
              <a:tr h="46640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Waaraan te denken als je gewichten toepast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nl-N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Je gebruikt maar één set gewichten per analyse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nl-N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Iedere “rij” of “record” dus één persoon heeft dan maar één gewicht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nl-N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Als er meerdere gewichten zijn heeft dit te maken met het feit dat sommige mensen in de ene analyse wel meedoen, maar niet in de andere analyse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nl-N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Grote gewichten zijn altijd groter dan één en kunnen heel groot zijn (voor NL op donderdag 18 april 2013 13:51:27 maximaal 16.788.361)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nl-N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Kleine –proportie- gewichten die we dus  liever niet gebruiken zitten rond de één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nl-N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Grote gewichten kunnen min of meer probleemloos worden gebruikt voor subgroep analysen, kleine gewichten niet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nl-N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Een gewicht van nul betekend dat die persoon niet meedoet in de analyse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nl-N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Bij het vergelijken van twee enquêtes (in tijd of plaats) gebruik je de bij die enquête behorende gewichten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nl-N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Bij het combineren van enquêtes uit dezelfde tijd en plaats moet je nieuwe gewichten ontwikkelen</a:t>
                      </a: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869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meente Amsterdam">
  <a:themeElements>
    <a:clrScheme name="Kleurenschema Gemeente Amsterdam">
      <a:dk1>
        <a:srgbClr val="000000"/>
      </a:dk1>
      <a:lt1>
        <a:srgbClr val="FFFFFF"/>
      </a:lt1>
      <a:dk2>
        <a:srgbClr val="000000"/>
      </a:dk2>
      <a:lt2>
        <a:srgbClr val="BEBEBE"/>
      </a:lt2>
      <a:accent1>
        <a:srgbClr val="FF0000"/>
      </a:accent1>
      <a:accent2>
        <a:srgbClr val="FF9100"/>
      </a:accent2>
      <a:accent3>
        <a:srgbClr val="FFE600"/>
      </a:accent3>
      <a:accent4>
        <a:srgbClr val="00A0E6"/>
      </a:accent4>
      <a:accent5>
        <a:srgbClr val="00A03C"/>
      </a:accent5>
      <a:accent6>
        <a:srgbClr val="E60082"/>
      </a:accent6>
      <a:hlink>
        <a:srgbClr val="000000"/>
      </a:hlink>
      <a:folHlink>
        <a:srgbClr val="000000"/>
      </a:folHlink>
    </a:clrScheme>
    <a:fontScheme name="Lettertype Gemeente Amsterdam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defRPr/>
        </a:defPPr>
      </a:lstStyle>
    </a:txDef>
  </a:objectDefaults>
  <a:extraClrSchemeLst/>
</a:theme>
</file>

<file path=ppt/theme/theme2.xml><?xml version="1.0" encoding="utf-8"?>
<a:theme xmlns:a="http://schemas.openxmlformats.org/drawingml/2006/main" name="ggd_template_basic">
  <a:themeElements>
    <a:clrScheme name="ggd_template_basic 1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0062CD"/>
      </a:accent1>
      <a:accent2>
        <a:srgbClr val="74ABE7"/>
      </a:accent2>
      <a:accent3>
        <a:srgbClr val="FFFFFF"/>
      </a:accent3>
      <a:accent4>
        <a:srgbClr val="000000"/>
      </a:accent4>
      <a:accent5>
        <a:srgbClr val="AAB7E3"/>
      </a:accent5>
      <a:accent6>
        <a:srgbClr val="689BD1"/>
      </a:accent6>
      <a:hlink>
        <a:srgbClr val="3683D8"/>
      </a:hlink>
      <a:folHlink>
        <a:srgbClr val="B6D3F3"/>
      </a:folHlink>
    </a:clrScheme>
    <a:fontScheme name="ggd_template_bas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ts val="17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ts val="17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gd_template_basic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0062CD"/>
        </a:accent1>
        <a:accent2>
          <a:srgbClr val="74ABE7"/>
        </a:accent2>
        <a:accent3>
          <a:srgbClr val="FFFFFF"/>
        </a:accent3>
        <a:accent4>
          <a:srgbClr val="000000"/>
        </a:accent4>
        <a:accent5>
          <a:srgbClr val="AAB7E3"/>
        </a:accent5>
        <a:accent6>
          <a:srgbClr val="689BD1"/>
        </a:accent6>
        <a:hlink>
          <a:srgbClr val="3683D8"/>
        </a:hlink>
        <a:folHlink>
          <a:srgbClr val="B6D3F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hema">
  <a:themeElements>
    <a:clrScheme name="Kleurenschema Gemeente Amsterdam">
      <a:dk1>
        <a:srgbClr val="000000"/>
      </a:dk1>
      <a:lt1>
        <a:srgbClr val="FFFFFF"/>
      </a:lt1>
      <a:dk2>
        <a:srgbClr val="000000"/>
      </a:dk2>
      <a:lt2>
        <a:srgbClr val="BEBEBE"/>
      </a:lt2>
      <a:accent1>
        <a:srgbClr val="FF0000"/>
      </a:accent1>
      <a:accent2>
        <a:srgbClr val="FF9100"/>
      </a:accent2>
      <a:accent3>
        <a:srgbClr val="FFE600"/>
      </a:accent3>
      <a:accent4>
        <a:srgbClr val="00A0E6"/>
      </a:accent4>
      <a:accent5>
        <a:srgbClr val="00A03C"/>
      </a:accent5>
      <a:accent6>
        <a:srgbClr val="E60082"/>
      </a:accent6>
      <a:hlink>
        <a:srgbClr val="000000"/>
      </a:hlink>
      <a:folHlink>
        <a:srgbClr val="000000"/>
      </a:folHlink>
    </a:clrScheme>
    <a:fontScheme name="Lettertype Gemeente Amsterdam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hema">
  <a:themeElements>
    <a:clrScheme name="Kleurenschema Gemeente Amsterdam">
      <a:dk1>
        <a:srgbClr val="000000"/>
      </a:dk1>
      <a:lt1>
        <a:srgbClr val="FFFFFF"/>
      </a:lt1>
      <a:dk2>
        <a:srgbClr val="000000"/>
      </a:dk2>
      <a:lt2>
        <a:srgbClr val="BEBEBE"/>
      </a:lt2>
      <a:accent1>
        <a:srgbClr val="FF0000"/>
      </a:accent1>
      <a:accent2>
        <a:srgbClr val="FF9100"/>
      </a:accent2>
      <a:accent3>
        <a:srgbClr val="FFE600"/>
      </a:accent3>
      <a:accent4>
        <a:srgbClr val="00A0E6"/>
      </a:accent4>
      <a:accent5>
        <a:srgbClr val="00A03C"/>
      </a:accent5>
      <a:accent6>
        <a:srgbClr val="E60082"/>
      </a:accent6>
      <a:hlink>
        <a:srgbClr val="000000"/>
      </a:hlink>
      <a:folHlink>
        <a:srgbClr val="000000"/>
      </a:folHlink>
    </a:clrScheme>
    <a:fontScheme name="Lettertype Gemeente Amsterdam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1058</TotalTime>
  <Words>1929</Words>
  <Application>Microsoft Office PowerPoint</Application>
  <PresentationFormat>Diavoorstelling (4:3)</PresentationFormat>
  <Paragraphs>664</Paragraphs>
  <Slides>23</Slides>
  <Notes>12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23</vt:i4>
      </vt:variant>
    </vt:vector>
  </HeadingPairs>
  <TitlesOfParts>
    <vt:vector size="25" baseType="lpstr">
      <vt:lpstr>Gemeente Amsterdam</vt:lpstr>
      <vt:lpstr>ggd_template_basic</vt:lpstr>
      <vt:lpstr>Wegen 2016</vt:lpstr>
      <vt:lpstr>De ochtend</vt:lpstr>
      <vt:lpstr>Wegen en complex samples bekeken  22-04-2013  Daan Uitenbroek, GGD Amsterdam, www.quantitativeskills.com  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Surveys Combineren/trendanalyse</vt:lpstr>
      <vt:lpstr>Surveys Combineren</vt:lpstr>
      <vt:lpstr>Surveys analyseren/plan file</vt:lpstr>
      <vt:lpstr>Surveys analyseren/crosstabs</vt:lpstr>
      <vt:lpstr>Surveys analyseren/Regressie</vt:lpstr>
      <vt:lpstr>Surveys analyseren/Regressie</vt:lpstr>
      <vt:lpstr>Surveys analyseren/crosstabs (in R)</vt:lpstr>
      <vt:lpstr>Surveys analyseren/Regressie (in R)</vt:lpstr>
      <vt:lpstr>Vragen??   Presentatie op: http://www.quantitativeskills.com/ggd/wegen.htm</vt:lpstr>
    </vt:vector>
  </TitlesOfParts>
  <Company>Gemeente Amsterdam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Presentatie</dc:title>
  <dc:creator>Gemeente Amsterdam</dc:creator>
  <dc:description>Sjabloonversie 1.1 - 6 juni 2014_x000d_
Sjablonen: www.joulesunlimited.nl</dc:description>
  <cp:lastModifiedBy>Uitenbroek, Daan Gerard</cp:lastModifiedBy>
  <cp:revision>110</cp:revision>
  <dcterms:created xsi:type="dcterms:W3CDTF">2011-05-31T09:43:02Z</dcterms:created>
  <dcterms:modified xsi:type="dcterms:W3CDTF">2017-03-30T10:28:59Z</dcterms:modified>
</cp:coreProperties>
</file>